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0"/>
  </p:notesMasterIdLst>
  <p:sldIdLst>
    <p:sldId id="256" r:id="rId2"/>
    <p:sldId id="257" r:id="rId3"/>
    <p:sldId id="309" r:id="rId4"/>
    <p:sldId id="308" r:id="rId5"/>
    <p:sldId id="281" r:id="rId6"/>
    <p:sldId id="293" r:id="rId7"/>
    <p:sldId id="295" r:id="rId8"/>
    <p:sldId id="300" r:id="rId9"/>
    <p:sldId id="301" r:id="rId10"/>
    <p:sldId id="302" r:id="rId11"/>
    <p:sldId id="303" r:id="rId12"/>
    <p:sldId id="304" r:id="rId13"/>
    <p:sldId id="310" r:id="rId14"/>
    <p:sldId id="305" r:id="rId15"/>
    <p:sldId id="299" r:id="rId16"/>
    <p:sldId id="263" r:id="rId17"/>
    <p:sldId id="264" r:id="rId18"/>
    <p:sldId id="265" r:id="rId19"/>
    <p:sldId id="266" r:id="rId20"/>
    <p:sldId id="267" r:id="rId21"/>
    <p:sldId id="269" r:id="rId22"/>
    <p:sldId id="268" r:id="rId23"/>
    <p:sldId id="296" r:id="rId24"/>
    <p:sldId id="283" r:id="rId25"/>
    <p:sldId id="307" r:id="rId26"/>
    <p:sldId id="275" r:id="rId27"/>
    <p:sldId id="306" r:id="rId28"/>
    <p:sldId id="311" r:id="rId29"/>
    <p:sldId id="288" r:id="rId30"/>
    <p:sldId id="298" r:id="rId31"/>
    <p:sldId id="290" r:id="rId32"/>
    <p:sldId id="282" r:id="rId33"/>
    <p:sldId id="284" r:id="rId34"/>
    <p:sldId id="286" r:id="rId35"/>
    <p:sldId id="291" r:id="rId36"/>
    <p:sldId id="312" r:id="rId37"/>
    <p:sldId id="285" r:id="rId38"/>
    <p:sldId id="292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27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1296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gif>
</file>

<file path=ppt/media/image10.png>
</file>

<file path=ppt/media/image10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CEC109-ED70-4ECC-8BF1-302AC62452A1}" type="datetimeFigureOut">
              <a:rPr lang="zh-TW" altLang="en-US" smtClean="0"/>
              <a:t>2018/10/31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DD935C-5B1F-4663-8FC1-DD05B4005F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3657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https://www.anaconda.com/download/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D935C-5B1F-4663-8FC1-DD05B4005FF7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5218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6894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88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6191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8005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4367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5414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 sz="11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798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09311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9144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7928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672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altLang="zh-TW"/>
              <a:t>DSP Lab Audio Unit 1</a:t>
            </a:r>
            <a:endParaRPr lang="zh-TW" altLang="en-US" sz="11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88D7A-6B2F-4281-A8DD-454F0E842304}" type="slidenum">
              <a:rPr lang="zh-TW" altLang="en-US" smtClean="0"/>
              <a:pPr/>
              <a:t>‹#›</a:t>
            </a:fld>
            <a:endParaRPr lang="zh-TW" altLang="en-US"/>
          </a:p>
        </p:txBody>
      </p:sp>
      <p:pic>
        <p:nvPicPr>
          <p:cNvPr id="7" name="圖片 6" descr="一張含有 向量圖形 的圖片&#10;&#10;描述是以高可信度產生">
            <a:extLst>
              <a:ext uri="{FF2B5EF4-FFF2-40B4-BE49-F238E27FC236}">
                <a16:creationId xmlns:a16="http://schemas.microsoft.com/office/drawing/2014/main" id="{E9A1F368-5F2A-4360-B9B8-79F6E554511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5" y="42340"/>
            <a:ext cx="2001108" cy="60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128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myshare.dscloud.me/scipydoc/numpy_intro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matplotlib.org/api/pyplot_api.html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bootstrap.pypa.io/get-pip.py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14B927-DCE2-4D5A-AE8B-77FFF6AC2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90552" y="469900"/>
            <a:ext cx="10325100" cy="2273300"/>
          </a:xfrm>
        </p:spPr>
        <p:txBody>
          <a:bodyPr>
            <a:normAutofit/>
          </a:bodyPr>
          <a:lstStyle/>
          <a:p>
            <a:r>
              <a:rPr lang="en-US" altLang="zh-TW" sz="4400" dirty="0"/>
              <a:t>DSP</a:t>
            </a:r>
            <a:r>
              <a:rPr lang="zh-TW" altLang="en-US" sz="4400" dirty="0"/>
              <a:t> </a:t>
            </a:r>
            <a:r>
              <a:rPr lang="en-US" altLang="zh-TW" sz="4400" dirty="0"/>
              <a:t>Lab – Audio and Speech Part</a:t>
            </a:r>
            <a:endParaRPr lang="zh-TW" altLang="en-US" sz="4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885D6CE-43C9-4D04-8DD4-649D692C7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" y="4953668"/>
            <a:ext cx="9144000" cy="1086852"/>
          </a:xfrm>
        </p:spPr>
        <p:txBody>
          <a:bodyPr/>
          <a:lstStyle/>
          <a:p>
            <a:r>
              <a:rPr lang="zh-TW" altLang="en-US" b="1" dirty="0">
                <a:latin typeface="+mn-ea"/>
              </a:rPr>
              <a:t>劉奕汶、李祈均 老師</a:t>
            </a:r>
            <a:endParaRPr lang="en-US" altLang="zh-TW" b="1" dirty="0">
              <a:latin typeface="+mn-ea"/>
            </a:endParaRPr>
          </a:p>
          <a:p>
            <a:r>
              <a:rPr lang="zh-TW" altLang="en-US" b="1" dirty="0">
                <a:latin typeface="+mn-ea"/>
              </a:rPr>
              <a:t>助教</a:t>
            </a:r>
            <a:r>
              <a:rPr lang="en-US" altLang="zh-TW" b="1" dirty="0">
                <a:latin typeface="+mn-ea"/>
              </a:rPr>
              <a:t>:</a:t>
            </a:r>
            <a:r>
              <a:rPr lang="zh-TW" altLang="en-US" b="1" dirty="0">
                <a:latin typeface="+mn-ea"/>
              </a:rPr>
              <a:t> 周惶振、陳永慶、楊皓鈞、黃志翔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B1FF6C7-5EE3-453F-B3AB-45719607208C}"/>
              </a:ext>
            </a:extLst>
          </p:cNvPr>
          <p:cNvSpPr/>
          <p:nvPr/>
        </p:nvSpPr>
        <p:spPr>
          <a:xfrm>
            <a:off x="-1304921" y="3429000"/>
            <a:ext cx="1175383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2400" b="1" dirty="0"/>
              <a:t>Week 1: Python tutorial &amp; </a:t>
            </a:r>
          </a:p>
          <a:p>
            <a:pPr algn="ctr"/>
            <a:r>
              <a:rPr lang="en-US" altLang="zh-TW" sz="2400" b="1" dirty="0"/>
              <a:t>Energy-based Voice Activity Detection (VAD)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260844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D559143-76F0-459C-A0C1-D8C63D77D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C53B6A4-E8FC-4654-89C2-96FA6E27B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0D03FE0-FF69-42C1-BADF-F2B89E5AB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10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670E7CC-9C02-430F-BC59-1D4747BF26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25" t="30701" r="63958" b="33703"/>
          <a:stretch/>
        </p:blipFill>
        <p:spPr>
          <a:xfrm>
            <a:off x="1866900" y="1285875"/>
            <a:ext cx="5581650" cy="432627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5E442AF-F1C9-460F-9460-21B8CA77C8C5}"/>
              </a:ext>
            </a:extLst>
          </p:cNvPr>
          <p:cNvSpPr/>
          <p:nvPr/>
        </p:nvSpPr>
        <p:spPr>
          <a:xfrm flipV="1">
            <a:off x="5447468" y="4957556"/>
            <a:ext cx="1010482" cy="6145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7160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6D57248-67BF-460C-8669-1F24DCF9B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890F946-1372-4CD3-96A1-1D47730D9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B4F3A4E-83BA-4D12-B1D5-8EB61F431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11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D7088FB-E081-4560-B3AF-4F9EA909CC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021" t="31482" r="64062" b="33703"/>
          <a:stretch/>
        </p:blipFill>
        <p:spPr>
          <a:xfrm>
            <a:off x="1657350" y="1057274"/>
            <a:ext cx="5991225" cy="454173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90ECDAB-3AF7-40C9-BD97-FCCF1B7F2E19}"/>
              </a:ext>
            </a:extLst>
          </p:cNvPr>
          <p:cNvSpPr/>
          <p:nvPr/>
        </p:nvSpPr>
        <p:spPr>
          <a:xfrm flipV="1">
            <a:off x="6115050" y="3594620"/>
            <a:ext cx="1010482" cy="6145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CD8FD40-76BA-41EF-9B2F-BE6ECA128E70}"/>
              </a:ext>
            </a:extLst>
          </p:cNvPr>
          <p:cNvSpPr/>
          <p:nvPr/>
        </p:nvSpPr>
        <p:spPr>
          <a:xfrm flipV="1">
            <a:off x="5514975" y="4984436"/>
            <a:ext cx="1010482" cy="6145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3180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01B9A0F-3B57-4CE9-A586-51F7F1977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901D617-7837-49CB-A3FF-B07EC2F67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8587A39-420F-469B-92D3-92CB794F0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12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E906401-0795-4874-8986-DE55E3CCF0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29" t="30371" r="64062" b="33703"/>
          <a:stretch/>
        </p:blipFill>
        <p:spPr>
          <a:xfrm>
            <a:off x="1557337" y="1120775"/>
            <a:ext cx="6029326" cy="479380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381CEE6-8086-463E-988D-8B3DFA31D43A}"/>
              </a:ext>
            </a:extLst>
          </p:cNvPr>
          <p:cNvSpPr/>
          <p:nvPr/>
        </p:nvSpPr>
        <p:spPr>
          <a:xfrm flipV="1">
            <a:off x="1885534" y="2499245"/>
            <a:ext cx="1010482" cy="6145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77B8F28-184B-4AC6-B520-23482B761DBF}"/>
              </a:ext>
            </a:extLst>
          </p:cNvPr>
          <p:cNvSpPr/>
          <p:nvPr/>
        </p:nvSpPr>
        <p:spPr>
          <a:xfrm flipV="1">
            <a:off x="5447468" y="5300010"/>
            <a:ext cx="1010482" cy="6145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010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DA2A1261-1E34-47DB-85EE-59D3B2615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D9E6523-2728-4CA7-9CFB-9279BFB2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24C4F65-F574-44A8-9CDC-E3DA5B1AE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BECB8E2-F8A9-4564-8774-677EA33AE4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87" t="28858" r="14175" b="23505"/>
          <a:stretch/>
        </p:blipFill>
        <p:spPr>
          <a:xfrm>
            <a:off x="0" y="1083075"/>
            <a:ext cx="9197266" cy="484435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6957922-7213-4BD0-A1DF-D7E27FD00723}"/>
              </a:ext>
            </a:extLst>
          </p:cNvPr>
          <p:cNvSpPr/>
          <p:nvPr/>
        </p:nvSpPr>
        <p:spPr>
          <a:xfrm flipV="1">
            <a:off x="8878" y="1722269"/>
            <a:ext cx="2185570" cy="34622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95383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60737C0-BB6B-4BAE-847A-12C7EF742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15BD869-D946-44BE-9025-6D1270822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4FBF352-F166-4EA7-90CC-AC260C7BC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14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49041D6-7C9E-4EEC-8FE3-AECF843D96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-741" b="4815"/>
          <a:stretch/>
        </p:blipFill>
        <p:spPr>
          <a:xfrm>
            <a:off x="0" y="990600"/>
            <a:ext cx="914400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5862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E922E4-C94C-489B-9ACD-B63C7C768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424745"/>
            <a:ext cx="7886700" cy="1325563"/>
          </a:xfrm>
        </p:spPr>
        <p:txBody>
          <a:bodyPr/>
          <a:lstStyle/>
          <a:p>
            <a:pPr algn="ctr"/>
            <a:r>
              <a:rPr lang="en-US" altLang="zh-TW" b="1" dirty="0"/>
              <a:t>Why Python</a:t>
            </a:r>
            <a:endParaRPr lang="zh-TW" altLang="en-US" b="1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E93ABF1-4A89-4ADC-B57C-90EFCC81E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5CE910-2190-4D80-8183-3961B491D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36A8847-D66C-40F0-9A95-67AC807E5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840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522288"/>
            <a:ext cx="78867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Python Characteristic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68297" y="1847851"/>
            <a:ext cx="8373863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/>
              <a:t>Object-oriented programming language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Using </a:t>
            </a:r>
            <a:r>
              <a:rPr lang="en-US" altLang="zh-TW" sz="2400" dirty="0">
                <a:highlight>
                  <a:srgbClr val="FFFF00"/>
                </a:highlight>
              </a:rPr>
              <a:t>whitespace</a:t>
            </a:r>
            <a:r>
              <a:rPr lang="en-US" altLang="zh-TW" sz="2400" dirty="0"/>
              <a:t> indentation rather than curly braces to delimit blocks</a:t>
            </a:r>
            <a:r>
              <a:rPr lang="zh-TW" altLang="en-US" sz="2400" dirty="0"/>
              <a:t> </a:t>
            </a:r>
            <a:r>
              <a:rPr lang="en-US" altLang="zh-TW" sz="2400" dirty="0"/>
              <a:t>(In </a:t>
            </a:r>
            <a:r>
              <a:rPr lang="en-US" altLang="zh-TW" sz="2400" dirty="0" err="1"/>
              <a:t>spyder</a:t>
            </a:r>
            <a:r>
              <a:rPr lang="en-US" altLang="zh-TW" sz="2400" dirty="0"/>
              <a:t>, you can use “tab” hotkey.)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Automatically detect the variable type </a:t>
            </a:r>
            <a:endParaRPr lang="zh-TW" altLang="en-US" sz="2400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F396F68-2F5F-4294-88EB-4863759D7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090CE37-87AB-42B6-BE47-D8E2A1A1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28E922-67CA-4B3C-86D7-724E03EF9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8036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+mn-lt"/>
              </a:rPr>
              <a:t>First step</a:t>
            </a:r>
            <a:endParaRPr lang="zh-TW" altLang="en-US" dirty="0">
              <a:latin typeface="+mn-lt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28650" y="1443886"/>
            <a:ext cx="78867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/>
              <a:t>How to print</a:t>
            </a:r>
          </a:p>
          <a:p>
            <a:pPr lvl="1">
              <a:lnSpc>
                <a:spcPct val="150000"/>
              </a:lnSpc>
            </a:pPr>
            <a:r>
              <a:rPr lang="en-US" altLang="zh-TW" sz="2800" dirty="0"/>
              <a:t>Python 3.0 up : print</a:t>
            </a:r>
            <a:r>
              <a:rPr lang="en-US" altLang="zh-TW" sz="2800" dirty="0">
                <a:solidFill>
                  <a:srgbClr val="FF0000"/>
                </a:solidFill>
              </a:rPr>
              <a:t>(</a:t>
            </a:r>
            <a:r>
              <a:rPr lang="en-US" altLang="zh-TW" sz="2800" dirty="0"/>
              <a:t>‘hello world!’</a:t>
            </a:r>
            <a:r>
              <a:rPr lang="en-US" altLang="zh-TW" sz="2800" dirty="0">
                <a:solidFill>
                  <a:srgbClr val="FF0000"/>
                </a:solidFill>
              </a:rPr>
              <a:t>)</a:t>
            </a:r>
          </a:p>
          <a:p>
            <a:pPr lvl="1">
              <a:lnSpc>
                <a:spcPct val="150000"/>
              </a:lnSpc>
            </a:pPr>
            <a:r>
              <a:rPr lang="en-US" altLang="zh-TW" sz="2800" dirty="0"/>
              <a:t>Python 3.0 down: print ‘hello world’</a:t>
            </a:r>
          </a:p>
          <a:p>
            <a:pPr>
              <a:lnSpc>
                <a:spcPct val="150000"/>
              </a:lnSpc>
            </a:pPr>
            <a:r>
              <a:rPr lang="en-US" altLang="zh-TW" dirty="0"/>
              <a:t>“XXX” = ‘XXX’</a:t>
            </a:r>
          </a:p>
          <a:p>
            <a:pPr>
              <a:lnSpc>
                <a:spcPct val="150000"/>
              </a:lnSpc>
            </a:pPr>
            <a:r>
              <a:rPr lang="en-US" altLang="zh-TW" dirty="0"/>
              <a:t>Wrong : </a:t>
            </a:r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‘XXX” 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C4009C6-4A54-40A7-865B-3BB49F3CC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B84FA52-7C6B-4BE3-9368-9740D529E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34D9E6-A6B1-4BAA-B171-E12ED8125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8880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685800" y="450849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Some Tips(in </a:t>
            </a:r>
            <a:r>
              <a:rPr lang="en-US" altLang="zh-TW" dirty="0" err="1">
                <a:latin typeface="Microsoft YaHei" panose="020B0503020204020204" pitchFamily="34" charset="-122"/>
              </a:rPr>
              <a:t>spyder</a:t>
            </a:r>
            <a:r>
              <a:rPr lang="en-US" altLang="zh-TW" dirty="0">
                <a:latin typeface="Microsoft YaHei" panose="020B0503020204020204" pitchFamily="34" charset="-122"/>
              </a:rPr>
              <a:t>)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42283" y="1559719"/>
            <a:ext cx="7915892" cy="54991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/>
              <a:t>Comment : </a:t>
            </a:r>
            <a:r>
              <a:rPr lang="en-US" altLang="zh-TW" sz="2400" dirty="0">
                <a:highlight>
                  <a:srgbClr val="FFFF00"/>
                </a:highlight>
              </a:rPr>
              <a:t>alt+1(un/comment)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Show</a:t>
            </a:r>
            <a:r>
              <a:rPr lang="zh-TW" altLang="en-US" sz="2400" dirty="0"/>
              <a:t> </a:t>
            </a:r>
            <a:r>
              <a:rPr lang="en-US" altLang="zh-TW" sz="2400" dirty="0"/>
              <a:t>the</a:t>
            </a:r>
            <a:r>
              <a:rPr lang="zh-TW" altLang="en-US" sz="2400" dirty="0"/>
              <a:t> </a:t>
            </a:r>
            <a:r>
              <a:rPr lang="en-US" altLang="zh-TW" sz="2400" dirty="0"/>
              <a:t>last</a:t>
            </a:r>
            <a:r>
              <a:rPr lang="zh-TW" altLang="en-US" sz="2400" dirty="0"/>
              <a:t> </a:t>
            </a:r>
            <a:r>
              <a:rPr lang="en-US" altLang="zh-TW" sz="2400" dirty="0"/>
              <a:t>run</a:t>
            </a:r>
            <a:r>
              <a:rPr lang="zh-TW" altLang="en-US" sz="2400" dirty="0"/>
              <a:t> </a:t>
            </a:r>
            <a:r>
              <a:rPr lang="en-US" altLang="zh-TW" sz="2400" dirty="0"/>
              <a:t>code</a:t>
            </a:r>
            <a:r>
              <a:rPr lang="zh-TW" altLang="en-US" sz="2400" dirty="0"/>
              <a:t> </a:t>
            </a:r>
            <a:r>
              <a:rPr lang="en-US" altLang="zh-TW" sz="2400" dirty="0"/>
              <a:t>:</a:t>
            </a:r>
            <a:r>
              <a:rPr lang="zh-TW" altLang="en-US" sz="2400" dirty="0"/>
              <a:t> </a:t>
            </a:r>
            <a:r>
              <a:rPr lang="en-US" altLang="zh-TW" sz="2400" dirty="0" err="1">
                <a:highlight>
                  <a:srgbClr val="FFFF00"/>
                </a:highlight>
              </a:rPr>
              <a:t>alt+p</a:t>
            </a:r>
            <a:endParaRPr lang="en-US" altLang="zh-TW" sz="2400" dirty="0">
              <a:highlight>
                <a:srgbClr val="FFFF00"/>
              </a:highlight>
            </a:endParaRPr>
          </a:p>
          <a:p>
            <a:pPr>
              <a:lnSpc>
                <a:spcPct val="150000"/>
              </a:lnSpc>
            </a:pPr>
            <a:r>
              <a:rPr lang="en-US" altLang="zh-TW" sz="2400" dirty="0"/>
              <a:t>Do</a:t>
            </a:r>
            <a:r>
              <a:rPr lang="zh-TW" altLang="en-US" sz="2400" dirty="0"/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not</a:t>
            </a:r>
            <a:r>
              <a:rPr lang="zh-TW" altLang="en-US" sz="2400" dirty="0">
                <a:solidFill>
                  <a:srgbClr val="FF0000"/>
                </a:solidFill>
              </a:rPr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use</a:t>
            </a:r>
            <a:r>
              <a:rPr lang="zh-TW" altLang="en-US" sz="2400" dirty="0">
                <a:solidFill>
                  <a:srgbClr val="FF0000"/>
                </a:solidFill>
              </a:rPr>
              <a:t> </a:t>
            </a:r>
            <a:r>
              <a:rPr lang="en-US" altLang="zh-TW" sz="2400" dirty="0">
                <a:solidFill>
                  <a:srgbClr val="FF0000"/>
                </a:solidFill>
              </a:rPr>
              <a:t>;</a:t>
            </a:r>
            <a:r>
              <a:rPr lang="zh-TW" altLang="en-US" sz="2400" dirty="0">
                <a:solidFill>
                  <a:srgbClr val="FF0000"/>
                </a:solidFill>
              </a:rPr>
              <a:t> </a:t>
            </a:r>
            <a:r>
              <a:rPr lang="en-US" altLang="zh-TW" sz="2400" dirty="0"/>
              <a:t>to</a:t>
            </a:r>
            <a:r>
              <a:rPr lang="zh-TW" altLang="en-US" sz="2400" dirty="0"/>
              <a:t> </a:t>
            </a:r>
            <a:r>
              <a:rPr lang="en-US" altLang="zh-TW" sz="2400" dirty="0"/>
              <a:t>end</a:t>
            </a:r>
            <a:r>
              <a:rPr lang="zh-TW" altLang="en-US" sz="2400" dirty="0"/>
              <a:t> </a:t>
            </a:r>
            <a:r>
              <a:rPr lang="en-US" altLang="zh-TW" sz="2400" dirty="0"/>
              <a:t>the</a:t>
            </a:r>
            <a:r>
              <a:rPr lang="zh-TW" altLang="en-US" sz="2400" dirty="0"/>
              <a:t> </a:t>
            </a:r>
            <a:r>
              <a:rPr lang="en-US" altLang="zh-TW" sz="2400" dirty="0"/>
              <a:t>every</a:t>
            </a:r>
            <a:r>
              <a:rPr lang="zh-TW" altLang="en-US" sz="2400" dirty="0"/>
              <a:t> </a:t>
            </a:r>
            <a:r>
              <a:rPr lang="en-US" altLang="zh-TW" sz="2400" dirty="0"/>
              <a:t>line</a:t>
            </a:r>
            <a:r>
              <a:rPr lang="zh-TW" altLang="en-US" sz="2400" dirty="0"/>
              <a:t> </a:t>
            </a:r>
            <a:r>
              <a:rPr lang="en-US" altLang="zh-TW" sz="2400" dirty="0"/>
              <a:t>code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If</a:t>
            </a:r>
            <a:r>
              <a:rPr lang="zh-TW" altLang="en-US" sz="2400" dirty="0"/>
              <a:t> </a:t>
            </a:r>
            <a:r>
              <a:rPr lang="en-US" altLang="zh-TW" sz="2400" dirty="0"/>
              <a:t>you</a:t>
            </a:r>
            <a:r>
              <a:rPr lang="zh-TW" altLang="en-US" sz="2400" dirty="0"/>
              <a:t> </a:t>
            </a:r>
            <a:r>
              <a:rPr lang="en-US" altLang="zh-TW" sz="2400" dirty="0"/>
              <a:t>want</a:t>
            </a:r>
            <a:r>
              <a:rPr lang="zh-TW" altLang="en-US" sz="2400" dirty="0"/>
              <a:t> </a:t>
            </a:r>
            <a:r>
              <a:rPr lang="en-US" altLang="zh-TW" sz="2400" dirty="0"/>
              <a:t>to</a:t>
            </a:r>
            <a:r>
              <a:rPr lang="zh-TW" altLang="en-US" sz="2400" dirty="0"/>
              <a:t> </a:t>
            </a:r>
            <a:r>
              <a:rPr lang="en-US" altLang="zh-TW" sz="2400" dirty="0"/>
              <a:t>change</a:t>
            </a:r>
            <a:r>
              <a:rPr lang="zh-TW" altLang="en-US" sz="2400" dirty="0"/>
              <a:t> </a:t>
            </a:r>
            <a:r>
              <a:rPr lang="en-US" altLang="zh-TW" sz="2400" dirty="0"/>
              <a:t>line</a:t>
            </a:r>
            <a:r>
              <a:rPr lang="zh-TW" altLang="en-US" sz="2400" dirty="0"/>
              <a:t> </a:t>
            </a:r>
            <a:r>
              <a:rPr lang="en-US" altLang="zh-TW" sz="2400" dirty="0"/>
              <a:t>you</a:t>
            </a:r>
            <a:r>
              <a:rPr lang="zh-TW" altLang="en-US" sz="2400" dirty="0"/>
              <a:t> </a:t>
            </a:r>
            <a:r>
              <a:rPr lang="en-US" altLang="zh-TW" sz="2400" dirty="0"/>
              <a:t>should</a:t>
            </a:r>
            <a:r>
              <a:rPr lang="zh-TW" altLang="en-US" sz="2400" dirty="0"/>
              <a:t> </a:t>
            </a:r>
            <a:r>
              <a:rPr lang="en-US" altLang="zh-TW" sz="2400" dirty="0"/>
              <a:t>add</a:t>
            </a:r>
            <a:r>
              <a:rPr lang="zh-TW" altLang="en-US" sz="2400" dirty="0"/>
              <a:t> </a:t>
            </a:r>
            <a:r>
              <a:rPr lang="en-US" altLang="zh-TW" sz="2400" dirty="0"/>
              <a:t>parentheses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Ex : if(</a:t>
            </a:r>
            <a:r>
              <a:rPr lang="en-US" altLang="zh-TW" dirty="0">
                <a:highlight>
                  <a:srgbClr val="FFFF00"/>
                </a:highlight>
              </a:rPr>
              <a:t>z==3.45 </a:t>
            </a:r>
            <a:r>
              <a:rPr lang="en-US" altLang="zh-TW" dirty="0"/>
              <a:t>and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dirty="0">
                <a:highlight>
                  <a:srgbClr val="FFFF00"/>
                </a:highlight>
              </a:rPr>
              <a:t>y==1</a:t>
            </a:r>
            <a:r>
              <a:rPr lang="en-US" altLang="zh-TW" dirty="0"/>
              <a:t>)	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In array always begin with 0 not 1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6B161C7-C70C-4449-A0C9-DF9DE53C4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2F6DD0-02A8-4DAA-AA05-529D74A90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5CFF9A8-C321-4CCF-BC48-ABC6C3268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04194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685800" y="3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Basic operations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37478" y="1116768"/>
            <a:ext cx="10989038" cy="57412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>
                <a:latin typeface="+mj-lt"/>
              </a:rPr>
              <a:t> Change type</a:t>
            </a:r>
          </a:p>
          <a:p>
            <a:pPr lvl="1">
              <a:lnSpc>
                <a:spcPct val="150000"/>
              </a:lnSpc>
            </a:pPr>
            <a:r>
              <a:rPr lang="en-US" altLang="zh-TW" dirty="0" err="1">
                <a:latin typeface="+mj-lt"/>
              </a:rPr>
              <a:t>int</a:t>
            </a:r>
            <a:r>
              <a:rPr lang="en-US" altLang="zh-TW" dirty="0">
                <a:latin typeface="+mj-lt"/>
              </a:rPr>
              <a:t>(variable)</a:t>
            </a:r>
            <a:r>
              <a:rPr lang="zh-TW" altLang="en-US" dirty="0">
                <a:latin typeface="+mj-lt"/>
              </a:rPr>
              <a:t>、</a:t>
            </a:r>
            <a:r>
              <a:rPr lang="en-US" altLang="zh-TW" dirty="0">
                <a:latin typeface="+mj-lt"/>
              </a:rPr>
              <a:t>float(variable)</a:t>
            </a:r>
            <a:r>
              <a:rPr lang="zh-TW" altLang="en-US" dirty="0">
                <a:latin typeface="+mj-lt"/>
              </a:rPr>
              <a:t>、</a:t>
            </a:r>
            <a:r>
              <a:rPr lang="en-US" altLang="zh-TW" dirty="0" err="1">
                <a:latin typeface="+mj-lt"/>
              </a:rPr>
              <a:t>str</a:t>
            </a:r>
            <a:r>
              <a:rPr lang="en-US" altLang="zh-TW" dirty="0">
                <a:latin typeface="+mj-lt"/>
              </a:rPr>
              <a:t>(variable)</a:t>
            </a:r>
          </a:p>
          <a:p>
            <a:pPr>
              <a:lnSpc>
                <a:spcPct val="150000"/>
              </a:lnSpc>
            </a:pPr>
            <a:r>
              <a:rPr lang="en-US" altLang="zh-TW" sz="2400" dirty="0">
                <a:latin typeface="+mj-lt"/>
              </a:rPr>
              <a:t>Condition</a:t>
            </a:r>
          </a:p>
          <a:p>
            <a:pPr lvl="1">
              <a:lnSpc>
                <a:spcPct val="150000"/>
              </a:lnSpc>
            </a:pPr>
            <a:r>
              <a:rPr lang="en-US" altLang="zh-TW" dirty="0">
                <a:latin typeface="+mj-lt"/>
              </a:rPr>
              <a:t>if-else</a:t>
            </a:r>
          </a:p>
          <a:p>
            <a:pPr lvl="1">
              <a:lnSpc>
                <a:spcPct val="150000"/>
              </a:lnSpc>
            </a:pPr>
            <a:r>
              <a:rPr lang="en-US" altLang="zh-TW" dirty="0">
                <a:latin typeface="+mj-lt"/>
              </a:rPr>
              <a:t> if-</a:t>
            </a:r>
            <a:r>
              <a:rPr lang="en-US" altLang="zh-TW" dirty="0" err="1">
                <a:latin typeface="+mj-lt"/>
              </a:rPr>
              <a:t>elif</a:t>
            </a:r>
            <a:r>
              <a:rPr lang="en-US" altLang="zh-TW" dirty="0">
                <a:latin typeface="+mj-lt"/>
              </a:rPr>
              <a:t>-else</a:t>
            </a:r>
          </a:p>
          <a:p>
            <a:pPr>
              <a:lnSpc>
                <a:spcPct val="150000"/>
              </a:lnSpc>
            </a:pPr>
            <a:r>
              <a:rPr lang="en-US" altLang="zh-TW" sz="2400" dirty="0">
                <a:latin typeface="+mj-lt"/>
              </a:rPr>
              <a:t>Function</a:t>
            </a:r>
          </a:p>
          <a:p>
            <a:pPr lvl="1">
              <a:lnSpc>
                <a:spcPct val="150000"/>
              </a:lnSpc>
            </a:pPr>
            <a:r>
              <a:rPr lang="en-US" altLang="zh-TW" dirty="0">
                <a:latin typeface="+mj-lt"/>
              </a:rPr>
              <a:t>def function name(argument):</a:t>
            </a:r>
          </a:p>
          <a:p>
            <a:pPr marL="914400" lvl="2" indent="0">
              <a:lnSpc>
                <a:spcPct val="150000"/>
              </a:lnSpc>
              <a:buNone/>
            </a:pPr>
            <a:r>
              <a:rPr lang="en-US" altLang="zh-TW" sz="2400" dirty="0">
                <a:latin typeface="+mj-lt"/>
              </a:rPr>
              <a:t>function code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AFCBD1-C9F7-45C4-B22E-B46DA9576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5902209-5BB5-4E95-945B-BB825D8D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13619A1-2756-45FE-AB7F-A4698A654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0824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F597FE-C5B0-4003-9C77-A40DB3BD5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214688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+mn-lt"/>
              </a:rPr>
              <a:t>Outline</a:t>
            </a:r>
            <a:endParaRPr lang="zh-TW" altLang="en-US" dirty="0">
              <a:latin typeface="+mn-lt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809008E-0C26-4622-B613-EB3839856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CD41C94-1871-4DE9-B2B9-29F243B65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 sz="1000"/>
              <a:t>DSP Lab Audio Unit 1</a:t>
            </a:r>
            <a:endParaRPr lang="zh-TW" altLang="en-US" sz="100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16D68C9-4FBE-4854-BABD-F0E0DF6F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4EC2F88-5389-43BF-9AF5-D250A1DC819D}"/>
              </a:ext>
            </a:extLst>
          </p:cNvPr>
          <p:cNvSpPr txBox="1"/>
          <p:nvPr/>
        </p:nvSpPr>
        <p:spPr>
          <a:xfrm>
            <a:off x="415032" y="1200024"/>
            <a:ext cx="8100318" cy="445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Goal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Preparation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Python Introduction(Review) &amp; installation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Code Example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Tips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VAD using power(energy)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FF0000"/>
                </a:solidFill>
                <a:latin typeface="+mj-lt"/>
              </a:rPr>
              <a:t>Demo Requirements</a:t>
            </a:r>
            <a:endParaRPr lang="en-US" altLang="zh-TW" sz="2400" b="1" dirty="0">
              <a:solidFill>
                <a:srgbClr val="FF0000"/>
              </a:solidFill>
              <a:latin typeface="+mj-lt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solidFill>
                  <a:srgbClr val="FF0000"/>
                </a:solidFill>
                <a:latin typeface="+mj-lt"/>
                <a:ea typeface="Microsoft YaHei" panose="020B0503020204020204" pitchFamily="34" charset="-122"/>
              </a:rPr>
              <a:t>Report Requirements</a:t>
            </a:r>
            <a:endParaRPr lang="zh-TW" altLang="en-US" sz="2400" b="1" dirty="0">
              <a:solidFill>
                <a:srgbClr val="FF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3851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685800" y="18258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String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84699" y="1018109"/>
            <a:ext cx="10946166" cy="566395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/>
              <a:t>A=“hello”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A[0] = “h”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A[1:4] = “ell” (not include 4)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A[:3]=“</a:t>
            </a:r>
            <a:r>
              <a:rPr lang="en-US" altLang="zh-TW" dirty="0" err="1"/>
              <a:t>hel</a:t>
            </a:r>
            <a:r>
              <a:rPr lang="en-US" altLang="zh-TW" dirty="0"/>
              <a:t>”(from 0 to 2)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A[2:]=“</a:t>
            </a:r>
            <a:r>
              <a:rPr lang="en-US" altLang="zh-TW" dirty="0" err="1"/>
              <a:t>llo</a:t>
            </a:r>
            <a:r>
              <a:rPr lang="en-US" altLang="zh-TW" dirty="0"/>
              <a:t>”(from 2 to final)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A[:-1]=“hell”(from 0 to 3)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print (A*2) = “</a:t>
            </a:r>
            <a:r>
              <a:rPr lang="en-US" altLang="zh-TW" sz="2400" dirty="0" err="1"/>
              <a:t>hellohello</a:t>
            </a:r>
            <a:r>
              <a:rPr lang="en-US" altLang="zh-TW" sz="2400" dirty="0"/>
              <a:t>” 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print (</a:t>
            </a:r>
            <a:r>
              <a:rPr lang="en-US" altLang="zh-TW" sz="2400" dirty="0" err="1"/>
              <a:t>A+”t</a:t>
            </a:r>
            <a:r>
              <a:rPr lang="en-US" altLang="zh-TW" sz="2400" dirty="0"/>
              <a:t>”) = “</a:t>
            </a:r>
            <a:r>
              <a:rPr lang="en-US" altLang="zh-TW" sz="2400" dirty="0" err="1"/>
              <a:t>hellot</a:t>
            </a:r>
            <a:r>
              <a:rPr lang="en-US" altLang="zh-TW" sz="2400" dirty="0"/>
              <a:t>” </a:t>
            </a:r>
            <a:endParaRPr lang="zh-TW" altLang="en-US" sz="2400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B6F58C7-16F2-4601-B2D1-53D873EAE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AF826F-5B8E-4DAA-BC73-040FB96D8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9DE5138-1813-416D-AE61-875B2A6C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3614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52D5229E-8EC5-48FD-B9CF-A23A1EF32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3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Loop 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11421" y="1079021"/>
            <a:ext cx="10674246" cy="552387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altLang="zh-TW" dirty="0"/>
              <a:t>for-in</a:t>
            </a:r>
          </a:p>
          <a:p>
            <a:pPr marL="914400" lvl="2" indent="0">
              <a:buNone/>
            </a:pPr>
            <a:r>
              <a:rPr lang="en-US" altLang="zh-TW" sz="2400" dirty="0"/>
              <a:t>ex: </a:t>
            </a:r>
          </a:p>
          <a:p>
            <a:pPr marL="914400" lvl="2" indent="0">
              <a:buNone/>
            </a:pPr>
            <a:r>
              <a:rPr lang="en-US" altLang="zh-TW" sz="2400" dirty="0"/>
              <a:t>a=0 w=[1,2,3]</a:t>
            </a:r>
          </a:p>
          <a:p>
            <a:pPr marL="914400" lvl="2" indent="0">
              <a:buNone/>
            </a:pPr>
            <a:r>
              <a:rPr lang="en-US" altLang="zh-TW" sz="2400" dirty="0"/>
              <a:t>for </a:t>
            </a:r>
            <a:r>
              <a:rPr lang="en-US" altLang="zh-TW" sz="2400" dirty="0" err="1"/>
              <a:t>i</a:t>
            </a:r>
            <a:r>
              <a:rPr lang="en-US" altLang="zh-TW" sz="2400" dirty="0"/>
              <a:t> in w:</a:t>
            </a:r>
          </a:p>
          <a:p>
            <a:pPr marL="914400" lvl="2" indent="0">
              <a:buNone/>
            </a:pPr>
            <a:r>
              <a:rPr lang="en-US" altLang="zh-TW" sz="2400" dirty="0"/>
              <a:t>	a=</a:t>
            </a:r>
            <a:r>
              <a:rPr lang="en-US" altLang="zh-TW" sz="2400" dirty="0" err="1"/>
              <a:t>a+i</a:t>
            </a:r>
            <a:r>
              <a:rPr lang="en-US" altLang="zh-TW" sz="2400" dirty="0"/>
              <a:t> </a:t>
            </a:r>
          </a:p>
          <a:p>
            <a:pPr marL="914400" lvl="2" indent="0">
              <a:buNone/>
            </a:pPr>
            <a:r>
              <a:rPr lang="en-US" altLang="zh-TW" sz="2400" dirty="0"/>
              <a:t>	print(a)</a:t>
            </a:r>
          </a:p>
          <a:p>
            <a:pPr marL="457200" lvl="1" indent="0">
              <a:buNone/>
            </a:pPr>
            <a:r>
              <a:rPr lang="en-US" altLang="zh-TW" dirty="0">
                <a:highlight>
                  <a:srgbClr val="FFFF00"/>
                </a:highlight>
              </a:rPr>
              <a:t>for-in range</a:t>
            </a:r>
          </a:p>
          <a:p>
            <a:pPr marL="914400" lvl="2" indent="0">
              <a:buNone/>
            </a:pPr>
            <a:r>
              <a:rPr lang="en-US" altLang="zh-TW" sz="2400" dirty="0"/>
              <a:t>ex:</a:t>
            </a:r>
          </a:p>
          <a:p>
            <a:pPr marL="914400" lvl="2" indent="0">
              <a:buNone/>
            </a:pPr>
            <a:r>
              <a:rPr lang="en-US" altLang="zh-TW" sz="2400" dirty="0"/>
              <a:t>for t in range(3):</a:t>
            </a:r>
          </a:p>
          <a:p>
            <a:pPr marL="914400" lvl="2" indent="0">
              <a:buNone/>
            </a:pPr>
            <a:r>
              <a:rPr lang="en-US" altLang="zh-TW" sz="2400" dirty="0"/>
              <a:t>	print(t)</a:t>
            </a:r>
          </a:p>
          <a:p>
            <a:pPr marL="914400" lvl="2" indent="0">
              <a:buNone/>
            </a:pPr>
            <a:r>
              <a:rPr lang="en-US" altLang="zh-TW" sz="2400" dirty="0"/>
              <a:t>for t in range(1,9,2):</a:t>
            </a:r>
          </a:p>
          <a:p>
            <a:pPr marL="914400" lvl="2" indent="0">
              <a:buNone/>
            </a:pPr>
            <a:r>
              <a:rPr lang="en-US" altLang="zh-TW" sz="2400" dirty="0"/>
              <a:t>	print(t)</a:t>
            </a:r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BB4693E-DFEC-493B-9663-2834AFF01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0182698-006D-4D84-A382-A8CB50FBE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16F49F0-8D89-449E-BFD5-6CA05D8B5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0576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685800" y="3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Loop 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0" y="1136599"/>
            <a:ext cx="10515600" cy="5219752"/>
          </a:xfrm>
        </p:spPr>
        <p:txBody>
          <a:bodyPr>
            <a:normAutofit/>
          </a:bodyPr>
          <a:lstStyle/>
          <a:p>
            <a:pPr marL="457200" lvl="1" indent="0">
              <a:lnSpc>
                <a:spcPct val="150000"/>
              </a:lnSpc>
              <a:buNone/>
            </a:pPr>
            <a:r>
              <a:rPr lang="en-US" altLang="zh-TW" dirty="0"/>
              <a:t>while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dirty="0"/>
              <a:t>	ex: 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dirty="0"/>
              <a:t>	sum=0  </a:t>
            </a:r>
            <a:r>
              <a:rPr lang="en-US" altLang="zh-TW" dirty="0" err="1"/>
              <a:t>i</a:t>
            </a:r>
            <a:r>
              <a:rPr lang="en-US" altLang="zh-TW" dirty="0"/>
              <a:t>=1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dirty="0"/>
              <a:t>	while </a:t>
            </a:r>
            <a:r>
              <a:rPr lang="en-US" altLang="zh-TW" dirty="0" err="1"/>
              <a:t>i</a:t>
            </a:r>
            <a:r>
              <a:rPr lang="en-US" altLang="zh-TW" dirty="0"/>
              <a:t>&lt;=10: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dirty="0"/>
              <a:t>		sum+=I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dirty="0"/>
              <a:t>		</a:t>
            </a:r>
            <a:r>
              <a:rPr lang="en-US" altLang="zh-TW" dirty="0" err="1"/>
              <a:t>i</a:t>
            </a:r>
            <a:r>
              <a:rPr lang="en-US" altLang="zh-TW" dirty="0"/>
              <a:t>+=1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dirty="0"/>
              <a:t>	print(sum) 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FFCEB8-43DE-466F-B594-55BCE6805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5A0F0E1-FBC6-48A5-B4BD-790DB6B15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DB1D7F-30DB-4F28-B8D9-D907F5FA5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050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How to use </a:t>
            </a:r>
            <a:r>
              <a:rPr lang="en-US" altLang="zh-TW" dirty="0" err="1">
                <a:latin typeface="Microsoft YaHei" panose="020B0503020204020204" pitchFamily="34" charset="-122"/>
              </a:rPr>
              <a:t>numpy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0" y="1437748"/>
            <a:ext cx="91440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/>
              <a:t>import </a:t>
            </a:r>
            <a:r>
              <a:rPr lang="en-US" altLang="zh-TW" sz="2400" dirty="0" err="1"/>
              <a:t>numpy</a:t>
            </a:r>
            <a:r>
              <a:rPr lang="en-US" altLang="zh-TW" sz="2400" dirty="0"/>
              <a:t> as np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dirty="0" err="1"/>
              <a:t>np.array</a:t>
            </a:r>
            <a:r>
              <a:rPr lang="en-US" altLang="zh-TW" dirty="0"/>
              <a:t>, </a:t>
            </a:r>
            <a:r>
              <a:rPr lang="en-US" altLang="zh-TW" dirty="0" err="1"/>
              <a:t>np.arange</a:t>
            </a:r>
            <a:r>
              <a:rPr lang="en-US" altLang="zh-TW" dirty="0"/>
              <a:t>, </a:t>
            </a:r>
            <a:r>
              <a:rPr lang="en-US" altLang="zh-TW" dirty="0" err="1"/>
              <a:t>np.zeros</a:t>
            </a:r>
            <a:r>
              <a:rPr lang="en-US" altLang="zh-TW" dirty="0"/>
              <a:t>, </a:t>
            </a:r>
            <a:r>
              <a:rPr lang="en-US" altLang="zh-TW" dirty="0" err="1"/>
              <a:t>np.sin</a:t>
            </a:r>
            <a:r>
              <a:rPr lang="en-US" altLang="zh-TW" dirty="0"/>
              <a:t>, etc.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dirty="0">
                <a:hlinkClick r:id="rId2"/>
              </a:rPr>
              <a:t>http://myshare.dscloud.me/scipydoc/numpy_intro.html</a:t>
            </a:r>
            <a:endParaRPr lang="en-US" altLang="zh-TW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E17B323-0560-49B1-AED4-F1B4CBDFA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372FA2-C655-41E2-8AFB-1DFFC3AC5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C64000D-EB66-4AAC-806D-6A368E145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9140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4A8035C-4D06-4C50-84D9-E465A61D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DFFEAC-DF6E-4EE6-A8DE-8883101FE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A2E18E3-1C8B-465E-B361-631A9B34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24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06D2BAD-AFE0-4264-8D22-B0870BB52801}"/>
              </a:ext>
            </a:extLst>
          </p:cNvPr>
          <p:cNvSpPr txBox="1"/>
          <p:nvPr/>
        </p:nvSpPr>
        <p:spPr>
          <a:xfrm>
            <a:off x="2162629" y="2772229"/>
            <a:ext cx="528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b="1" dirty="0">
                <a:ea typeface="Microsoft YaHei" panose="020B0503020204020204" pitchFamily="34" charset="-122"/>
              </a:rPr>
              <a:t>Example Code</a:t>
            </a:r>
            <a:endParaRPr lang="zh-TW" altLang="en-US" sz="4400" b="1" dirty="0"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4698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7B4232-57F4-4F78-8566-4179E3052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Create Function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95A614F-0A74-40B1-9D90-8AE50E297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662FF88B-E060-48F7-816D-47EE36A28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1975467-3F23-4476-AD6A-89C997FC2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25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23769B9-35E1-4E5C-8E59-71565B15D8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6" t="35556" r="74271" b="27777"/>
          <a:stretch/>
        </p:blipFill>
        <p:spPr>
          <a:xfrm>
            <a:off x="0" y="1447799"/>
            <a:ext cx="9144000" cy="385629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AB9AD18-B718-4A6C-9D43-6A2DD2374967}"/>
              </a:ext>
            </a:extLst>
          </p:cNvPr>
          <p:cNvSpPr/>
          <p:nvPr/>
        </p:nvSpPr>
        <p:spPr>
          <a:xfrm flipV="1">
            <a:off x="2500313" y="1591480"/>
            <a:ext cx="4638675" cy="4177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5319378-E392-4F61-AAD6-67A7F4FEDD8F}"/>
              </a:ext>
            </a:extLst>
          </p:cNvPr>
          <p:cNvSpPr/>
          <p:nvPr/>
        </p:nvSpPr>
        <p:spPr>
          <a:xfrm flipV="1">
            <a:off x="1328739" y="4935797"/>
            <a:ext cx="3071812" cy="30214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7663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-685800" y="18258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/>
              <a:t>Plot Wave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79400" y="1054100"/>
            <a:ext cx="8115300" cy="5511800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buNone/>
            </a:pPr>
            <a:r>
              <a:rPr lang="en-US" altLang="zh-TW" sz="2400" dirty="0"/>
              <a:t>import </a:t>
            </a:r>
            <a:r>
              <a:rPr lang="en-US" altLang="zh-TW" sz="2400" dirty="0" err="1"/>
              <a:t>matplotlib.pyplot</a:t>
            </a:r>
            <a:r>
              <a:rPr lang="en-US" altLang="zh-TW" sz="2400" dirty="0"/>
              <a:t> as </a:t>
            </a:r>
            <a:r>
              <a:rPr lang="en-US" altLang="zh-TW" sz="2400" dirty="0" err="1"/>
              <a:t>plt</a:t>
            </a:r>
            <a:endParaRPr lang="en-US" altLang="zh-TW" sz="2400" dirty="0"/>
          </a:p>
          <a:p>
            <a:pPr marL="0" indent="0">
              <a:lnSpc>
                <a:spcPct val="160000"/>
              </a:lnSpc>
              <a:buNone/>
            </a:pPr>
            <a:r>
              <a:rPr lang="en-US" altLang="zh-TW" sz="2400" dirty="0" err="1"/>
              <a:t>plt.subplot</a:t>
            </a:r>
            <a:endParaRPr lang="en-US" altLang="zh-TW" sz="2400" dirty="0"/>
          </a:p>
          <a:p>
            <a:pPr marL="0" indent="0">
              <a:lnSpc>
                <a:spcPct val="160000"/>
              </a:lnSpc>
              <a:buNone/>
            </a:pPr>
            <a:r>
              <a:rPr lang="en-US" altLang="zh-TW" sz="2400" dirty="0" err="1"/>
              <a:t>plt.title</a:t>
            </a:r>
            <a:endParaRPr lang="en-US" altLang="zh-TW" sz="2400" dirty="0"/>
          </a:p>
          <a:p>
            <a:pPr marL="0" indent="0">
              <a:lnSpc>
                <a:spcPct val="160000"/>
              </a:lnSpc>
              <a:buNone/>
            </a:pPr>
            <a:r>
              <a:rPr lang="en-US" altLang="zh-TW" sz="2400" dirty="0" err="1"/>
              <a:t>plt.plot</a:t>
            </a:r>
            <a:endParaRPr lang="en-US" altLang="zh-TW" sz="2400" dirty="0"/>
          </a:p>
          <a:p>
            <a:pPr marL="0" indent="0">
              <a:lnSpc>
                <a:spcPct val="160000"/>
              </a:lnSpc>
              <a:buNone/>
            </a:pPr>
            <a:r>
              <a:rPr lang="en-US" altLang="zh-TW" sz="2400" dirty="0" err="1"/>
              <a:t>plt.axvline</a:t>
            </a:r>
            <a:r>
              <a:rPr lang="en-US" altLang="zh-TW" sz="2400" dirty="0"/>
              <a:t>(x=</a:t>
            </a:r>
            <a:r>
              <a:rPr lang="en-US" altLang="zh-TW" sz="2400" dirty="0" err="1"/>
              <a:t>X_value,c</a:t>
            </a:r>
            <a:r>
              <a:rPr lang="en-US" altLang="zh-TW" sz="2400" dirty="0"/>
              <a:t>='r’) (</a:t>
            </a:r>
            <a:r>
              <a:rPr lang="en-US" altLang="zh-TW" sz="2400" dirty="0">
                <a:solidFill>
                  <a:srgbClr val="FF0000"/>
                </a:solidFill>
              </a:rPr>
              <a:t>Vertical line</a:t>
            </a:r>
            <a:r>
              <a:rPr lang="en-US" altLang="zh-TW" sz="2400" dirty="0"/>
              <a:t>)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u"/>
            </a:pPr>
            <a:r>
              <a:rPr lang="en-US" altLang="zh-TW" sz="2400" dirty="0"/>
              <a:t> Please reference </a:t>
            </a:r>
            <a:r>
              <a:rPr lang="en-US" altLang="zh-TW" sz="2400" dirty="0">
                <a:hlinkClick r:id="rId2"/>
              </a:rPr>
              <a:t>https://matplotlib.org/api/pyplot_api.html</a:t>
            </a:r>
            <a:endParaRPr lang="en-US" altLang="zh-TW" sz="2400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7138B48-5FC9-4880-A650-980D9FBE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1F570E-9C15-4D97-80B0-C8E51506A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D849C4D-92DB-43BC-A842-C43EDFECE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26</a:t>
            </a:fld>
            <a:endParaRPr lang="zh-TW" altLang="en-US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F370E1BA-B3B1-4132-B27C-59480ECE8F54}"/>
              </a:ext>
            </a:extLst>
          </p:cNvPr>
          <p:cNvSpPr txBox="1">
            <a:spLocks/>
          </p:cNvSpPr>
          <p:nvPr/>
        </p:nvSpPr>
        <p:spPr>
          <a:xfrm>
            <a:off x="514350" y="1327942"/>
            <a:ext cx="8115300" cy="5511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altLang="zh-TW" sz="2400"/>
              <a:t>import matplotlib.pyplot as plt</a:t>
            </a:r>
          </a:p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altLang="zh-TW" sz="2400"/>
              <a:t>plt.subplot</a:t>
            </a:r>
          </a:p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altLang="zh-TW" sz="2400"/>
              <a:t>plt.title</a:t>
            </a:r>
          </a:p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altLang="zh-TW" sz="2400"/>
              <a:t>plt.plot</a:t>
            </a:r>
          </a:p>
          <a:p>
            <a:pPr marL="0" indent="0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altLang="zh-TW" sz="2400"/>
              <a:t>plt.axvline(x=X_value,c='r’) (</a:t>
            </a:r>
            <a:r>
              <a:rPr lang="en-US" altLang="zh-TW" sz="2400">
                <a:solidFill>
                  <a:srgbClr val="FF0000"/>
                </a:solidFill>
              </a:rPr>
              <a:t>Vertical line</a:t>
            </a:r>
            <a:r>
              <a:rPr lang="en-US" altLang="zh-TW" sz="2400"/>
              <a:t>)</a:t>
            </a:r>
          </a:p>
          <a:p>
            <a:pPr>
              <a:lnSpc>
                <a:spcPct val="160000"/>
              </a:lnSpc>
              <a:buFont typeface="Wingdings" panose="05000000000000000000" pitchFamily="2" charset="2"/>
              <a:buChar char="u"/>
            </a:pPr>
            <a:r>
              <a:rPr lang="en-US" altLang="zh-TW" sz="2400"/>
              <a:t> Please reference </a:t>
            </a:r>
            <a:r>
              <a:rPr lang="en-US" altLang="zh-TW" sz="2400">
                <a:hlinkClick r:id="rId2"/>
              </a:rPr>
              <a:t>https://matplotlib.org/api/pyplot_api.html</a:t>
            </a:r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39632307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433AAE-A4E1-4611-8B0F-F91614F5C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Read csv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0A6E07F-52CF-4913-BABA-09F489B0C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15983F7-3007-466D-8A9B-6648DA47E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DE536B7-03E6-4D0F-AC60-C2B548361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27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1F6F6E07-24D0-4329-8C72-CD2750196EF4}"/>
              </a:ext>
            </a:extLst>
          </p:cNvPr>
          <p:cNvSpPr txBox="1"/>
          <p:nvPr/>
        </p:nvSpPr>
        <p:spPr>
          <a:xfrm>
            <a:off x="438150" y="1600200"/>
            <a:ext cx="8077200" cy="445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/>
              <a:t>import csv</a:t>
            </a:r>
          </a:p>
          <a:p>
            <a:pPr>
              <a:lnSpc>
                <a:spcPct val="150000"/>
              </a:lnSpc>
            </a:pP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 err="1"/>
              <a:t>Read_path</a:t>
            </a:r>
            <a:r>
              <a:rPr lang="en-US" altLang="zh-TW" sz="2400" dirty="0"/>
              <a:t> = 'D:/10710/DSP Lab/week 4/result.csv’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with open(</a:t>
            </a:r>
            <a:r>
              <a:rPr lang="en-US" altLang="zh-TW" sz="2400" dirty="0" err="1"/>
              <a:t>Read_path</a:t>
            </a:r>
            <a:r>
              <a:rPr lang="en-US" altLang="zh-TW" sz="2400" dirty="0"/>
              <a:t>, newline='') as </a:t>
            </a:r>
            <a:r>
              <a:rPr lang="en-US" altLang="zh-TW" sz="2400" dirty="0" err="1"/>
              <a:t>csvfile</a:t>
            </a:r>
            <a:r>
              <a:rPr lang="en-US" altLang="zh-TW" sz="2400" dirty="0"/>
              <a:t>: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</a:t>
            </a:r>
            <a:r>
              <a:rPr lang="en-US" altLang="zh-TW" sz="2400" dirty="0" err="1"/>
              <a:t>spamreader</a:t>
            </a:r>
            <a:r>
              <a:rPr lang="en-US" altLang="zh-TW" sz="2400" dirty="0"/>
              <a:t> = </a:t>
            </a:r>
            <a:r>
              <a:rPr lang="en-US" altLang="zh-TW" sz="2400" dirty="0" err="1"/>
              <a:t>csv.reader</a:t>
            </a:r>
            <a:r>
              <a:rPr lang="en-US" altLang="zh-TW" sz="2400" dirty="0"/>
              <a:t>(</a:t>
            </a:r>
            <a:r>
              <a:rPr lang="en-US" altLang="zh-TW" sz="2400" dirty="0" err="1"/>
              <a:t>csvfile</a:t>
            </a:r>
            <a:r>
              <a:rPr lang="en-US" altLang="zh-TW" sz="2400" dirty="0"/>
              <a:t>, delimiter=' ', </a:t>
            </a:r>
            <a:r>
              <a:rPr lang="en-US" altLang="zh-TW" sz="2400" dirty="0" err="1"/>
              <a:t>quotechar</a:t>
            </a:r>
            <a:r>
              <a:rPr lang="en-US" altLang="zh-TW" sz="2400" dirty="0"/>
              <a:t>='|’)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for row in </a:t>
            </a:r>
            <a:r>
              <a:rPr lang="en-US" altLang="zh-TW" sz="2400" dirty="0" err="1"/>
              <a:t>spamreader</a:t>
            </a:r>
            <a:r>
              <a:rPr lang="en-US" altLang="zh-TW" sz="2400" dirty="0"/>
              <a:t>: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	print(row)</a:t>
            </a:r>
          </a:p>
          <a:p>
            <a:pPr>
              <a:lnSpc>
                <a:spcPct val="150000"/>
              </a:lnSpc>
            </a:pP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748330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47A7B8-B8BC-4395-B047-FFF1CAB1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486890"/>
            <a:ext cx="78867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altLang="zh-TW" dirty="0"/>
              <a:t>Week1: Python Tutorial &amp; Energy-based Voice Activity Detection (VAD)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5DEF6A1-29A0-4C7C-8BE4-58AB7A3AD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2DDFD5C-FAE7-4356-9E8B-A35F47BDA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D4FDA4F-23C1-4DD8-A3DD-40428825D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98517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4A8035C-4D06-4C50-84D9-E465A61D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DFFEAC-DF6E-4EE6-A8DE-8883101FE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A2E18E3-1C8B-465E-B361-631A9B34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29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06D2BAD-AFE0-4264-8D22-B0870BB52801}"/>
              </a:ext>
            </a:extLst>
          </p:cNvPr>
          <p:cNvSpPr txBox="1"/>
          <p:nvPr/>
        </p:nvSpPr>
        <p:spPr>
          <a:xfrm>
            <a:off x="41077" y="344598"/>
            <a:ext cx="90618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b="1" dirty="0"/>
              <a:t>Energy-based VAD</a:t>
            </a:r>
            <a:endParaRPr lang="zh-TW" altLang="en-US" sz="4400" b="1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333E5C2-333B-431D-B4EE-998D1480F725}"/>
              </a:ext>
            </a:extLst>
          </p:cNvPr>
          <p:cNvSpPr txBox="1"/>
          <p:nvPr/>
        </p:nvSpPr>
        <p:spPr>
          <a:xfrm>
            <a:off x="41077" y="1422075"/>
            <a:ext cx="10139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800" b="1" dirty="0">
                <a:latin typeface="+mj-lt"/>
                <a:ea typeface="Microsoft YaHei" panose="020B0503020204020204" pitchFamily="34" charset="-122"/>
              </a:rPr>
              <a:t>Calculate Volume</a:t>
            </a:r>
            <a:endParaRPr lang="zh-TW" altLang="en-US" sz="2800" b="1" dirty="0">
              <a:latin typeface="+mj-lt"/>
              <a:ea typeface="Microsoft YaHei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65A25D47-B251-4C3B-B83B-1B3DEDFA04F6}"/>
                  </a:ext>
                </a:extLst>
              </p:cNvPr>
              <p:cNvSpPr txBox="1"/>
              <p:nvPr/>
            </p:nvSpPr>
            <p:spPr>
              <a:xfrm>
                <a:off x="1555812" y="1776109"/>
                <a:ext cx="5530788" cy="15098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600" b="1" i="1">
                          <a:latin typeface="Cambria Math" panose="02040503050406030204" pitchFamily="18" charset="0"/>
                        </a:rPr>
                        <m:t>𝑽𝒐𝒍𝒖𝒎𝒆</m:t>
                      </m:r>
                      <m:r>
                        <a:rPr lang="en-US" altLang="zh-TW" sz="3600" b="1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altLang="zh-TW" sz="36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TW" sz="36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3600" b="1" i="1">
                                  <a:latin typeface="Cambria Math" panose="02040503050406030204" pitchFamily="18" charset="0"/>
                                </a:rPr>
                                <m:t>𝑺𝒊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sz="3600" b="1" dirty="0"/>
              </a:p>
            </p:txBody>
          </p:sp>
        </mc:Choice>
        <mc:Fallback xmlns="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65A25D47-B251-4C3B-B83B-1B3DEDFA04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5812" y="1776109"/>
                <a:ext cx="5530788" cy="150983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6C56001C-7C20-454C-A07F-C445487C239A}"/>
                  </a:ext>
                </a:extLst>
              </p:cNvPr>
              <p:cNvSpPr txBox="1"/>
              <p:nvPr/>
            </p:nvSpPr>
            <p:spPr>
              <a:xfrm>
                <a:off x="1224750" y="4243246"/>
                <a:ext cx="6694503" cy="15098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600" b="1" i="1">
                          <a:latin typeface="Cambria Math" panose="02040503050406030204" pitchFamily="18" charset="0"/>
                        </a:rPr>
                        <m:t>𝑽𝒐𝒍𝒖𝒎𝒆</m:t>
                      </m:r>
                      <m:r>
                        <a:rPr lang="en-US" altLang="zh-TW" sz="36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TW" sz="3600" b="1" i="1">
                          <a:latin typeface="Cambria Math" panose="02040503050406030204" pitchFamily="18" charset="0"/>
                        </a:rPr>
                        <m:t>𝟏𝟎</m:t>
                      </m:r>
                      <m:r>
                        <a:rPr lang="en-US" altLang="zh-TW" sz="3600" b="1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altLang="zh-TW" sz="3600" b="1" i="1">
                          <a:latin typeface="Cambria Math" panose="02040503050406030204" pitchFamily="18" charset="0"/>
                        </a:rPr>
                        <m:t>𝒍𝒐𝒈</m:t>
                      </m:r>
                      <m:r>
                        <a:rPr lang="en-US" altLang="zh-TW" sz="3600" b="1" i="1" baseline="-25000">
                          <a:latin typeface="Cambria Math" panose="02040503050406030204" pitchFamily="18" charset="0"/>
                        </a:rPr>
                        <m:t>𝟏𝟎</m:t>
                      </m:r>
                      <m:nary>
                        <m:naryPr>
                          <m:chr m:val="∑"/>
                          <m:ctrlPr>
                            <a:rPr lang="en-US" altLang="zh-TW" sz="36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𝑺</m:t>
                          </m:r>
                          <m:r>
                            <a:rPr lang="en-US" altLang="zh-TW" sz="3600" b="1" i="1" baseline="-25000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zh-TW" sz="3600" b="1" i="1" baseline="30000">
                              <a:latin typeface="Cambria Math" panose="02040503050406030204" pitchFamily="18" charset="0"/>
                            </a:rPr>
                            <m:t>𝟐</m:t>
                          </m:r>
                        </m:e>
                      </m:nary>
                    </m:oMath>
                  </m:oMathPara>
                </a14:m>
                <a:endParaRPr lang="zh-TW" altLang="en-US" sz="3600" b="1" dirty="0"/>
              </a:p>
            </p:txBody>
          </p:sp>
        </mc:Choice>
        <mc:Fallback xmlns=""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6C56001C-7C20-454C-A07F-C445487C23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4750" y="4243246"/>
                <a:ext cx="6694503" cy="150983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文字方塊 12">
            <a:extLst>
              <a:ext uri="{FF2B5EF4-FFF2-40B4-BE49-F238E27FC236}">
                <a16:creationId xmlns:a16="http://schemas.microsoft.com/office/drawing/2014/main" id="{B7EF6A8A-5188-447F-94CC-03F0C3218C0B}"/>
              </a:ext>
            </a:extLst>
          </p:cNvPr>
          <p:cNvSpPr txBox="1"/>
          <p:nvPr/>
        </p:nvSpPr>
        <p:spPr>
          <a:xfrm>
            <a:off x="-748592" y="3627603"/>
            <a:ext cx="10139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8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or</a:t>
            </a:r>
            <a:endParaRPr lang="zh-TW" altLang="en-US" sz="28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3559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E7257D4-9B36-4E06-96E9-E99FD714A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BFEFBDC-CA22-4EAD-86AE-1F78D5289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9D5D2D3-9EDC-487E-849C-638975A58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</a:t>
            </a:fld>
            <a:endParaRPr lang="zh-TW" altLang="en-US"/>
          </a:p>
        </p:txBody>
      </p:sp>
      <p:pic>
        <p:nvPicPr>
          <p:cNvPr id="1026" name="Picture 2" descr="ãLaughterãçåçæå°çµæ">
            <a:extLst>
              <a:ext uri="{FF2B5EF4-FFF2-40B4-BE49-F238E27FC236}">
                <a16:creationId xmlns:a16="http://schemas.microsoft.com/office/drawing/2014/main" id="{3999B03E-B0C2-47EA-A536-D8D89B749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57250"/>
            <a:ext cx="9144000" cy="5141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1940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4A8035C-4D06-4C50-84D9-E465A61D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DFFEAC-DF6E-4EE6-A8DE-8883101FE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A2E18E3-1C8B-465E-B361-631A9B34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30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06D2BAD-AFE0-4264-8D22-B0870BB52801}"/>
              </a:ext>
            </a:extLst>
          </p:cNvPr>
          <p:cNvSpPr txBox="1"/>
          <p:nvPr/>
        </p:nvSpPr>
        <p:spPr>
          <a:xfrm>
            <a:off x="41077" y="344598"/>
            <a:ext cx="906185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b="1" dirty="0"/>
              <a:t>Energy-based VAD</a:t>
            </a:r>
            <a:endParaRPr lang="zh-TW" altLang="en-US" sz="4400" b="1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333E5C2-333B-431D-B4EE-998D1480F725}"/>
              </a:ext>
            </a:extLst>
          </p:cNvPr>
          <p:cNvSpPr txBox="1"/>
          <p:nvPr/>
        </p:nvSpPr>
        <p:spPr>
          <a:xfrm>
            <a:off x="169598" y="1448329"/>
            <a:ext cx="10139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sz="2400" b="1" dirty="0">
                <a:ea typeface="Microsoft YaHei" panose="020B0503020204020204" pitchFamily="34" charset="-122"/>
              </a:rPr>
              <a:t>Calculate Volume</a:t>
            </a:r>
            <a:endParaRPr lang="zh-TW" altLang="en-US" sz="2400" b="1" dirty="0">
              <a:ea typeface="Microsoft YaHei" panose="020B0503020204020204" pitchFamily="34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65A25D47-B251-4C3B-B83B-1B3DEDFA04F6}"/>
                  </a:ext>
                </a:extLst>
              </p:cNvPr>
              <p:cNvSpPr txBox="1"/>
              <p:nvPr/>
            </p:nvSpPr>
            <p:spPr>
              <a:xfrm>
                <a:off x="1555812" y="1970422"/>
                <a:ext cx="5530788" cy="150983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TW" sz="3600" b="1" i="1">
                          <a:latin typeface="Cambria Math" panose="02040503050406030204" pitchFamily="18" charset="0"/>
                        </a:rPr>
                        <m:t>𝑽𝒐𝒍𝒖𝒎𝒆</m:t>
                      </m:r>
                      <m:r>
                        <a:rPr lang="en-US" altLang="zh-TW" sz="3600" b="1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en-US" altLang="zh-TW" sz="3600" b="1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𝒊</m:t>
                          </m:r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𝟏</m:t>
                          </m:r>
                        </m:sub>
                        <m:sup>
                          <m:r>
                            <a:rPr lang="en-US" altLang="zh-TW" sz="3600" b="1" i="1">
                              <a:latin typeface="Cambria Math" panose="02040503050406030204" pitchFamily="18" charset="0"/>
                            </a:rPr>
                            <m:t>𝒏</m:t>
                          </m:r>
                        </m:sup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altLang="zh-TW" sz="36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altLang="zh-TW" sz="3600" b="1" i="1">
                                  <a:latin typeface="Cambria Math" panose="02040503050406030204" pitchFamily="18" charset="0"/>
                                </a:rPr>
                                <m:t>𝑺</m:t>
                              </m:r>
                              <m:r>
                                <a:rPr lang="en-US" altLang="zh-TW" sz="3600" b="1" i="1" baseline="-25000">
                                  <a:latin typeface="Cambria Math" panose="02040503050406030204" pitchFamily="18" charset="0"/>
                                </a:rPr>
                                <m:t>𝒊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zh-TW" altLang="en-US" sz="3600" b="1" dirty="0"/>
              </a:p>
            </p:txBody>
          </p:sp>
        </mc:Choice>
        <mc:Fallback xmlns=""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65A25D47-B251-4C3B-B83B-1B3DEDFA04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5812" y="1970422"/>
                <a:ext cx="5530788" cy="150983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6C56001C-7C20-454C-A07F-C445487C239A}"/>
                  </a:ext>
                </a:extLst>
              </p:cNvPr>
              <p:cNvSpPr txBox="1"/>
              <p:nvPr/>
            </p:nvSpPr>
            <p:spPr>
              <a:xfrm>
                <a:off x="477729" y="4610505"/>
                <a:ext cx="8188542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zh-TW" altLang="en-US" sz="2400" b="1">
                        <a:latin typeface="+mj-ea"/>
                        <a:ea typeface="+mj-ea"/>
                        <a:cs typeface="Times New Roman" panose="02020603050405020304" pitchFamily="18" charset="0"/>
                      </a:rPr>
                      <m:t>每個音框的絕對值的總和</m:t>
                    </m:r>
                  </m:oMath>
                </a14:m>
                <a:r>
                  <a:rPr lang="en-US" altLang="zh-TW" sz="2400" b="1" dirty="0">
                    <a:latin typeface="+mj-ea"/>
                    <a:ea typeface="+mj-ea"/>
                    <a:cs typeface="Times New Roman" panose="02020603050405020304" pitchFamily="18" charset="0"/>
                  </a:rPr>
                  <a:t>:</a:t>
                </a:r>
                <a:r>
                  <a:rPr lang="zh-TW" altLang="en-US" sz="2400" b="1" dirty="0">
                    <a:latin typeface="+mj-ea"/>
                    <a:ea typeface="+mj-ea"/>
                    <a:cs typeface="Times New Roman" panose="02020603050405020304" pitchFamily="18" charset="0"/>
                  </a:rPr>
                  <a:t>其中 </a:t>
                </a:r>
                <a14:m>
                  <m:oMath xmlns:m="http://schemas.openxmlformats.org/officeDocument/2006/math">
                    <m:r>
                      <a:rPr lang="en-US" altLang="zh-TW" sz="2400" b="1" i="1">
                        <a:latin typeface="Cambria Math" panose="02040503050406030204" pitchFamily="18" charset="0"/>
                        <a:ea typeface="+mj-ea"/>
                      </a:rPr>
                      <m:t>𝑺</m:t>
                    </m:r>
                    <m:r>
                      <a:rPr lang="en-US" altLang="zh-TW" sz="2400" b="1" i="1" baseline="-25000">
                        <a:latin typeface="Cambria Math" panose="02040503050406030204" pitchFamily="18" charset="0"/>
                        <a:ea typeface="+mj-ea"/>
                      </a:rPr>
                      <m:t>𝒊</m:t>
                    </m:r>
                  </m:oMath>
                </a14:m>
                <a:r>
                  <a:rPr lang="zh-TW" altLang="en-US" sz="2400" b="1" dirty="0">
                    <a:latin typeface="+mj-ea"/>
                    <a:ea typeface="+mj-ea"/>
                    <a:cs typeface="Times New Roman" panose="02020603050405020304" pitchFamily="18" charset="0"/>
                  </a:rPr>
                  <a:t>是一個音框中的第 </a:t>
                </a:r>
                <a:r>
                  <a:rPr lang="en-US" altLang="zh-TW" sz="2400" b="1" dirty="0" err="1">
                    <a:latin typeface="+mj-ea"/>
                    <a:ea typeface="+mj-ea"/>
                    <a:cs typeface="Times New Roman" panose="02020603050405020304" pitchFamily="18" charset="0"/>
                  </a:rPr>
                  <a:t>i</a:t>
                </a:r>
                <a:r>
                  <a:rPr lang="en-US" altLang="zh-TW" sz="2400" b="1" dirty="0">
                    <a:latin typeface="+mj-ea"/>
                    <a:ea typeface="+mj-ea"/>
                    <a:cs typeface="Times New Roman" panose="02020603050405020304" pitchFamily="18" charset="0"/>
                  </a:rPr>
                  <a:t> </a:t>
                </a:r>
                <a:r>
                  <a:rPr lang="zh-TW" altLang="en-US" sz="2400" b="1" dirty="0">
                    <a:latin typeface="+mj-ea"/>
                    <a:ea typeface="+mj-ea"/>
                    <a:cs typeface="Times New Roman" panose="02020603050405020304" pitchFamily="18" charset="0"/>
                  </a:rPr>
                  <a:t>個取樣點，而 </a:t>
                </a:r>
                <a:r>
                  <a:rPr lang="en-US" altLang="zh-TW" sz="2400" b="1" dirty="0">
                    <a:latin typeface="+mj-ea"/>
                    <a:ea typeface="+mj-ea"/>
                    <a:cs typeface="Times New Roman" panose="02020603050405020304" pitchFamily="18" charset="0"/>
                  </a:rPr>
                  <a:t>n </a:t>
                </a:r>
                <a:r>
                  <a:rPr lang="zh-TW" altLang="en-US" sz="2400" b="1" dirty="0">
                    <a:latin typeface="+mj-ea"/>
                    <a:ea typeface="+mj-ea"/>
                    <a:cs typeface="Times New Roman" panose="02020603050405020304" pitchFamily="18" charset="0"/>
                  </a:rPr>
                  <a:t>則是每個音框的點數。這種方法的計算較簡單，只需要整數運算。</a:t>
                </a:r>
              </a:p>
            </p:txBody>
          </p:sp>
        </mc:Choice>
        <mc:Fallback xmlns="">
          <p:sp>
            <p:nvSpPr>
              <p:cNvPr id="12" name="文字方塊 11">
                <a:extLst>
                  <a:ext uri="{FF2B5EF4-FFF2-40B4-BE49-F238E27FC236}">
                    <a16:creationId xmlns:a16="http://schemas.microsoft.com/office/drawing/2014/main" id="{6C56001C-7C20-454C-A07F-C445487C23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7729" y="4610505"/>
                <a:ext cx="8188542" cy="1107996"/>
              </a:xfrm>
              <a:prstGeom prst="rect">
                <a:avLst/>
              </a:prstGeom>
              <a:blipFill>
                <a:blip r:embed="rId3"/>
                <a:stretch>
                  <a:fillRect l="-2232" t="-8242" r="-893" b="-1593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881298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0A220F-C816-4E22-9778-9EA1390F7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Tips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4510456-EA23-486F-9610-046C628CD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4014689-A793-4A15-AA22-9E32530A7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1F7DF76-4BC2-4276-8A37-587B4A9E6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31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6FB561F-6589-4D88-B419-B965DC1C276F}"/>
              </a:ext>
            </a:extLst>
          </p:cNvPr>
          <p:cNvSpPr txBox="1"/>
          <p:nvPr/>
        </p:nvSpPr>
        <p:spPr>
          <a:xfrm>
            <a:off x="450542" y="1584156"/>
            <a:ext cx="8222941" cy="445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Calculate Energy (use window including frame size, overlap size and step size)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Set Threshold:  e.g., max(), min(), or (max()*weight + min()*weight)…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Find &gt; threshold index frame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Concatenate the frames which &gt; threshold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latin typeface="+mj-lt"/>
                <a:ea typeface="Microsoft YaHei" panose="020B0503020204020204" pitchFamily="34" charset="-122"/>
              </a:rPr>
              <a:t>Plot Wave Time domain figure (amplitude &amp; energy version)</a:t>
            </a:r>
          </a:p>
        </p:txBody>
      </p:sp>
    </p:spTree>
    <p:extLst>
      <p:ext uri="{BB962C8B-B14F-4D97-AF65-F5344CB8AC3E}">
        <p14:creationId xmlns:p14="http://schemas.microsoft.com/office/powerpoint/2010/main" val="30463606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4A8035C-4D06-4C50-84D9-E465A61D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4DFFEAC-DF6E-4EE6-A8DE-8883101FE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A2E18E3-1C8B-465E-B361-631A9B34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32</a:t>
            </a:fld>
            <a:endParaRPr lang="zh-TW" altLang="en-US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06D2BAD-AFE0-4264-8D22-B0870BB52801}"/>
              </a:ext>
            </a:extLst>
          </p:cNvPr>
          <p:cNvSpPr txBox="1"/>
          <p:nvPr/>
        </p:nvSpPr>
        <p:spPr>
          <a:xfrm>
            <a:off x="667657" y="2659559"/>
            <a:ext cx="78086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400" b="1" dirty="0"/>
              <a:t>Demo Requirements</a:t>
            </a:r>
            <a:endParaRPr lang="zh-TW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4936786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60DE48-1968-48B6-9998-893BE7F49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94330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Demo in Lab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5756425-6957-4048-8C54-F4B330FE3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AD17F6A-2997-40CB-B1DB-367B9AC06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69FB3A4-A61A-4FE5-8370-3236EFFED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33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4C9EC04-7894-4FF4-A19D-260922BFCDB8}"/>
              </a:ext>
            </a:extLst>
          </p:cNvPr>
          <p:cNvSpPr txBox="1"/>
          <p:nvPr/>
        </p:nvSpPr>
        <p:spPr>
          <a:xfrm>
            <a:off x="172005" y="1575145"/>
            <a:ext cx="8799990" cy="33499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Do Energy-based VAD method on laughter &amp; digits audio)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Plot </a:t>
            </a:r>
            <a:r>
              <a:rPr lang="en-US" altLang="zh-TW" sz="2400" b="1" dirty="0">
                <a:solidFill>
                  <a:srgbClr val="FF0000"/>
                </a:solidFill>
                <a:ea typeface="Microsoft YaHei" panose="020B0503020204020204" pitchFamily="34" charset="-122"/>
              </a:rPr>
              <a:t>start-end lines</a:t>
            </a:r>
            <a:r>
              <a:rPr lang="en-US" altLang="zh-TW" sz="2400" b="1" dirty="0">
                <a:ea typeface="Microsoft YaHei" panose="020B0503020204020204" pitchFamily="34" charset="-122"/>
              </a:rPr>
              <a:t> in Time Domain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Plot </a:t>
            </a:r>
            <a:r>
              <a:rPr lang="en-US" altLang="zh-TW" sz="2400" b="1" dirty="0">
                <a:solidFill>
                  <a:srgbClr val="FF0000"/>
                </a:solidFill>
                <a:ea typeface="Microsoft YaHei" panose="020B0503020204020204" pitchFamily="34" charset="-122"/>
              </a:rPr>
              <a:t>threshold lines </a:t>
            </a:r>
            <a:r>
              <a:rPr lang="en-US" altLang="zh-TW" sz="2400" b="1" dirty="0">
                <a:ea typeface="Microsoft YaHei" panose="020B0503020204020204" pitchFamily="34" charset="-122"/>
              </a:rPr>
              <a:t>in Energy Domain. </a:t>
            </a:r>
            <a:r>
              <a:rPr lang="en-US" altLang="zh-TW" sz="2400" b="1" dirty="0">
                <a:highlight>
                  <a:srgbClr val="FFFF00"/>
                </a:highlight>
                <a:ea typeface="Microsoft YaHei" panose="020B0503020204020204" pitchFamily="34" charset="-122"/>
              </a:rPr>
              <a:t>(You can set different types of thresholds)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Write laughter segments stream into audio file (File format: .wav)</a:t>
            </a:r>
          </a:p>
        </p:txBody>
      </p:sp>
    </p:spTree>
    <p:extLst>
      <p:ext uri="{BB962C8B-B14F-4D97-AF65-F5344CB8AC3E}">
        <p14:creationId xmlns:p14="http://schemas.microsoft.com/office/powerpoint/2010/main" val="3146506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9287F9-B618-43C6-A9BB-F36FFB75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275020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+mn-lt"/>
              </a:rPr>
              <a:t>Plot Start-End line</a:t>
            </a:r>
            <a:endParaRPr lang="zh-TW" altLang="en-US" dirty="0">
              <a:latin typeface="+mn-lt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5308953-8D52-4424-9FBB-C7A20717C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7F8E6AC-B274-4AB1-9EC7-32FC219AC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22FB5B4-23A7-48D2-92B5-267FA4B1E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34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4859FF8C-97E7-48A2-B0B9-FC7E16B0BCC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38" y="1747344"/>
            <a:ext cx="8555422" cy="336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990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9287F9-B618-43C6-A9BB-F36FFB752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58800" y="353803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+mn-lt"/>
              </a:rPr>
              <a:t>Plot threshold lines example</a:t>
            </a:r>
            <a:endParaRPr lang="zh-TW" altLang="en-US" dirty="0">
              <a:latin typeface="+mn-lt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5308953-8D52-4424-9FBB-C7A20717C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7F8E6AC-B274-4AB1-9EC7-32FC219AC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22FB5B4-23A7-48D2-92B5-267FA4B1E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35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3442D9B-934A-4E04-802B-63AEF538450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77" y="2220496"/>
            <a:ext cx="8583486" cy="334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3409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1AF3BF-8217-4434-9B98-9380002ED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Demo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339148D-C039-4D7A-9405-545B91445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50EBC1B-42A7-4943-B3C4-EB115D61B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93A6F2F-D6CA-4D87-A7CC-561E8FA4E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36</a:t>
            </a:fld>
            <a:endParaRPr lang="zh-TW" altLang="en-US"/>
          </a:p>
        </p:txBody>
      </p:sp>
      <p:pic>
        <p:nvPicPr>
          <p:cNvPr id="7" name="圖片 6" descr="一張含有 天線, 天空, 物件 的圖片&#10;&#10;描述是以非常高的可信度產生">
            <a:extLst>
              <a:ext uri="{FF2B5EF4-FFF2-40B4-BE49-F238E27FC236}">
                <a16:creationId xmlns:a16="http://schemas.microsoft.com/office/drawing/2014/main" id="{C4F820CE-0DE4-4209-8756-51BECDA5D5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1" t="9751" r="8932" b="5864"/>
          <a:stretch/>
        </p:blipFill>
        <p:spPr>
          <a:xfrm>
            <a:off x="-1" y="1447060"/>
            <a:ext cx="9144001" cy="4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5264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60DE48-1968-48B6-9998-893BE7F49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358060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Report Content Requirement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5756425-6957-4048-8C54-F4B330FE3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AD17F6A-2997-40CB-B1DB-367B9AC06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69FB3A4-A61A-4FE5-8370-3236EFFED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37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4C9EC04-7894-4FF4-A19D-260922BFCDB8}"/>
              </a:ext>
            </a:extLst>
          </p:cNvPr>
          <p:cNvSpPr txBox="1"/>
          <p:nvPr/>
        </p:nvSpPr>
        <p:spPr>
          <a:xfrm>
            <a:off x="628650" y="1683623"/>
            <a:ext cx="10515600" cy="3905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Abstract/Introduction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Goals of this lab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Method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Pseudo code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Flow chart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Results 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References (if you have)</a:t>
            </a:r>
          </a:p>
        </p:txBody>
      </p:sp>
    </p:spTree>
    <p:extLst>
      <p:ext uri="{BB962C8B-B14F-4D97-AF65-F5344CB8AC3E}">
        <p14:creationId xmlns:p14="http://schemas.microsoft.com/office/powerpoint/2010/main" val="24175870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790BD6EF-D1B6-401D-9117-6A9B7ED74860}"/>
              </a:ext>
            </a:extLst>
          </p:cNvPr>
          <p:cNvSpPr txBox="1"/>
          <p:nvPr/>
        </p:nvSpPr>
        <p:spPr>
          <a:xfrm>
            <a:off x="624236" y="2442640"/>
            <a:ext cx="7823200" cy="986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TW" sz="4400" b="1" dirty="0">
                <a:ea typeface="Microsoft YaHei" panose="020B0503020204020204" pitchFamily="34" charset="-122"/>
              </a:rPr>
              <a:t>Thank You</a:t>
            </a:r>
            <a:endParaRPr lang="zh-TW" altLang="en-US" sz="4400" b="1" dirty="0">
              <a:ea typeface="Microsoft YaHei" panose="020B0503020204020204" pitchFamily="34" charset="-122"/>
            </a:endParaRPr>
          </a:p>
        </p:txBody>
      </p:sp>
      <p:pic>
        <p:nvPicPr>
          <p:cNvPr id="10" name="圖片 9" descr="一張含有 美工圖案 的圖片&#10;&#10;產生非常高可信度的描述">
            <a:extLst>
              <a:ext uri="{FF2B5EF4-FFF2-40B4-BE49-F238E27FC236}">
                <a16:creationId xmlns:a16="http://schemas.microsoft.com/office/drawing/2014/main" id="{78550120-5CE1-48E5-B442-1B6C01E0C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0873" y="772"/>
            <a:ext cx="1393127" cy="908319"/>
          </a:xfrm>
          <a:prstGeom prst="rect">
            <a:avLst/>
          </a:prstGeom>
        </p:spPr>
      </p:pic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85317DD-C32E-4FD6-BE20-37E0C76EF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B3F9384-BA2D-4DC3-A2D8-79A612D3E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7DF27FB-4095-4D71-88B5-C31F71EDB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38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520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ECEC80-14FD-41CB-ABC0-384039CCA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/>
              <a:t>Goal</a:t>
            </a:r>
            <a:endParaRPr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40DF2CC-DAF4-49FF-ACE7-088ECD434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380BB15-47AE-484B-A000-DA291918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6479EEC-179A-4393-A159-F94114FF9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B4DBD35-5A02-4E3F-A48A-0D63FD6CE635}"/>
              </a:ext>
            </a:extLst>
          </p:cNvPr>
          <p:cNvSpPr txBox="1"/>
          <p:nvPr/>
        </p:nvSpPr>
        <p:spPr>
          <a:xfrm>
            <a:off x="628650" y="1473693"/>
            <a:ext cx="7886700" cy="390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/>
              <a:t>Week1: </a:t>
            </a:r>
            <a:r>
              <a:rPr lang="en-US" altLang="zh-TW" sz="2400" dirty="0">
                <a:solidFill>
                  <a:srgbClr val="FF0000"/>
                </a:solidFill>
              </a:rPr>
              <a:t>Python Tutorial &amp; Energy-based Voice Activity Detection (VAD)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/>
              <a:t>Week2: Mel-Frequency Cepstral Coefficients (MFCC) Introduction &amp; Extraction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/>
              <a:t>Week3: Cross-validation &amp; Support Vector Machine (SVM) Classifier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dirty="0"/>
              <a:t>Week4: Laughter And Speech Detection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15094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7EFC9E-C997-4532-A701-50400A168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315934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Microsoft YaHei" panose="020B0503020204020204" pitchFamily="34" charset="-122"/>
              </a:rPr>
              <a:t>Preparation</a:t>
            </a:r>
            <a:endParaRPr lang="zh-TW" altLang="en-US" dirty="0">
              <a:latin typeface="Microsoft YaHei" panose="020B0503020204020204" pitchFamily="34" charset="-122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0C73F87-9D31-4C7E-A57B-225E04BE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1BC03B9-25E0-43FB-88BB-58CF75211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1D99F5-E240-4509-9D1B-68F8F092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CD4BD60-44B3-4454-B937-DBBC210D4C4A}"/>
              </a:ext>
            </a:extLst>
          </p:cNvPr>
          <p:cNvSpPr txBox="1"/>
          <p:nvPr/>
        </p:nvSpPr>
        <p:spPr>
          <a:xfrm>
            <a:off x="535989" y="1477008"/>
            <a:ext cx="8072021" cy="445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ea typeface="Microsoft YaHei" panose="020B0503020204020204" pitchFamily="34" charset="-122"/>
              </a:rPr>
              <a:t>Pip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ea typeface="Microsoft YaHei" panose="020B0503020204020204" pitchFamily="34" charset="-122"/>
              </a:rPr>
              <a:t>Python 3.0 up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ea typeface="Microsoft YaHei" panose="020B0503020204020204" pitchFamily="34" charset="-122"/>
              </a:rPr>
              <a:t>Python library: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 err="1">
                <a:ea typeface="Microsoft YaHei" panose="020B0503020204020204" pitchFamily="34" charset="-122"/>
              </a:rPr>
              <a:t>matplotlib.pyplot</a:t>
            </a:r>
            <a:endParaRPr lang="en-US" altLang="zh-TW" sz="2400" b="1" dirty="0">
              <a:ea typeface="Microsoft YaHei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 err="1">
                <a:ea typeface="Microsoft YaHei" panose="020B0503020204020204" pitchFamily="34" charset="-122"/>
              </a:rPr>
              <a:t>scipy.io.wavfile</a:t>
            </a:r>
            <a:endParaRPr lang="en-US" altLang="zh-TW" sz="2400" b="1" dirty="0">
              <a:ea typeface="Microsoft YaHei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 err="1">
                <a:ea typeface="Microsoft YaHei" panose="020B0503020204020204" pitchFamily="34" charset="-122"/>
              </a:rPr>
              <a:t>Numpy</a:t>
            </a:r>
            <a:endParaRPr lang="en-US" altLang="zh-TW" sz="2400" b="1" dirty="0">
              <a:ea typeface="Microsoft YaHei" panose="020B0503020204020204" pitchFamily="34" charset="-122"/>
            </a:endParaRP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TW" sz="2400" b="1" dirty="0">
                <a:ea typeface="Microsoft YaHei" panose="020B0503020204020204" pitchFamily="34" charset="-122"/>
              </a:rPr>
              <a:t>Math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ea typeface="Microsoft YaHei" panose="020B0503020204020204" pitchFamily="34" charset="-122"/>
              </a:rPr>
              <a:t>Microphone</a:t>
            </a:r>
            <a:r>
              <a:rPr lang="zh-TW" altLang="en-US" sz="2400" b="1" dirty="0">
                <a:ea typeface="Microsoft YaHei" panose="020B0503020204020204" pitchFamily="34" charset="-122"/>
              </a:rPr>
              <a:t> </a:t>
            </a:r>
            <a:r>
              <a:rPr lang="en-US" altLang="zh-TW" sz="2400" b="1" dirty="0">
                <a:ea typeface="Microsoft YaHei" panose="020B0503020204020204" pitchFamily="34" charset="-122"/>
              </a:rPr>
              <a:t>(optional)</a:t>
            </a:r>
          </a:p>
        </p:txBody>
      </p:sp>
    </p:spTree>
    <p:extLst>
      <p:ext uri="{BB962C8B-B14F-4D97-AF65-F5344CB8AC3E}">
        <p14:creationId xmlns:p14="http://schemas.microsoft.com/office/powerpoint/2010/main" val="2188704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7EFC9E-C997-4532-A701-50400A168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5800" y="340967"/>
            <a:ext cx="10515600" cy="1325563"/>
          </a:xfrm>
        </p:spPr>
        <p:txBody>
          <a:bodyPr/>
          <a:lstStyle/>
          <a:p>
            <a:pPr algn="ctr"/>
            <a:r>
              <a:rPr lang="en-US" altLang="zh-TW" dirty="0">
                <a:latin typeface="+mn-lt"/>
              </a:rPr>
              <a:t>Packages Installation</a:t>
            </a:r>
            <a:endParaRPr lang="zh-TW" altLang="en-US" dirty="0">
              <a:latin typeface="+mn-lt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0C73F87-9D31-4C7E-A57B-225E04BE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1BC03B9-25E0-43FB-88BB-58CF75211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1D99F5-E240-4509-9D1B-68F8F0925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CD4BD60-44B3-4454-B937-DBBC210D4C4A}"/>
              </a:ext>
            </a:extLst>
          </p:cNvPr>
          <p:cNvSpPr txBox="1"/>
          <p:nvPr/>
        </p:nvSpPr>
        <p:spPr>
          <a:xfrm>
            <a:off x="291021" y="1477023"/>
            <a:ext cx="8561958" cy="390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ea typeface="Microsoft YaHei" panose="020B0503020204020204" pitchFamily="34" charset="-122"/>
              </a:rPr>
              <a:t>Python (Suggestion: </a:t>
            </a:r>
            <a:r>
              <a:rPr lang="en-US" altLang="zh-TW" sz="2400" b="1" dirty="0">
                <a:solidFill>
                  <a:srgbClr val="FF0000"/>
                </a:solidFill>
                <a:ea typeface="Microsoft YaHei" panose="020B0503020204020204" pitchFamily="34" charset="-122"/>
              </a:rPr>
              <a:t>Anaconda Spyder</a:t>
            </a:r>
            <a:r>
              <a:rPr lang="en-US" altLang="zh-TW" sz="2400" b="1" dirty="0">
                <a:ea typeface="Microsoft YaHei" panose="020B0503020204020204" pitchFamily="34" charset="-122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ea typeface="Microsoft YaHei" panose="020B0503020204020204" pitchFamily="34" charset="-122"/>
              </a:rPr>
              <a:t>Pip (if you do not use Anaconda Spyder, you maybe need to install pip.)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TW" sz="2400" b="1" dirty="0">
                <a:ea typeface="Microsoft YaHei" panose="020B0503020204020204" pitchFamily="34" charset="-122"/>
              </a:rPr>
              <a:t>Download get-pip.py via </a:t>
            </a:r>
            <a:r>
              <a:rPr lang="en-US" altLang="zh-TW" sz="2400" b="1" i="1" dirty="0">
                <a:ea typeface="Microsoft YaHei" panose="020B0503020204020204" pitchFamily="34" charset="-122"/>
                <a:hlinkClick r:id="rId2"/>
              </a:rPr>
              <a:t>https://bootstrap.pypa.io/get-pip.py</a:t>
            </a:r>
            <a:r>
              <a:rPr lang="en-US" altLang="zh-TW" sz="2400" b="1" dirty="0">
                <a:ea typeface="Microsoft YaHei" panose="020B0503020204020204" pitchFamily="34" charset="-122"/>
              </a:rPr>
              <a:t>  to a directory on your computer.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TW" sz="2400" b="1" dirty="0">
                <a:ea typeface="Microsoft YaHei" panose="020B0503020204020204" pitchFamily="34" charset="-122"/>
              </a:rPr>
              <a:t>Run: python get-pip.py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sz="2400" b="1" dirty="0"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8697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E761D5D5-C6C4-4680-ABDB-9CF2C92649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145" r="50000" b="4865"/>
          <a:stretch/>
        </p:blipFill>
        <p:spPr>
          <a:xfrm>
            <a:off x="0" y="958788"/>
            <a:ext cx="9144002" cy="4474345"/>
          </a:xfrm>
          <a:prstGeom prst="rect">
            <a:avLst/>
          </a:prstGeom>
        </p:spPr>
      </p:pic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49950F2-69D2-4652-91CA-FF8292D87A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685800" y="6356351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BD91867-721D-4D7E-A70A-8838DDDC5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14600" y="6356353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104357B-E6D2-48F6-B329-BE4BFC842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600" y="6356353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D588D7A-6B2F-4281-A8DD-454F0E842304}" type="slidenum">
              <a:rPr lang="zh-TW" altLang="en-US" smtClean="0"/>
              <a:pPr>
                <a:spcAft>
                  <a:spcPts val="600"/>
                </a:spcAft>
              </a:pPr>
              <a:t>7</a:t>
            </a:fld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9645CC9-C40C-4DAA-84F8-6340089BDDC6}"/>
              </a:ext>
            </a:extLst>
          </p:cNvPr>
          <p:cNvSpPr/>
          <p:nvPr/>
        </p:nvSpPr>
        <p:spPr>
          <a:xfrm>
            <a:off x="2199443" y="3018408"/>
            <a:ext cx="2437660" cy="148257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1282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886F13F-E0DF-4FE6-93CF-4ADCDDD35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E035140-6C19-4295-92AE-B5DF327D3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6690B8D-6F03-4958-8477-37E6666AA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8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D880EA9-0575-4F4C-A495-63F6C78D85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64" t="30721" r="64040" b="34085"/>
          <a:stretch/>
        </p:blipFill>
        <p:spPr>
          <a:xfrm>
            <a:off x="1438183" y="1100833"/>
            <a:ext cx="5841506" cy="4518734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B875AD8-9BE1-4F56-8CEB-7227D942F182}"/>
              </a:ext>
            </a:extLst>
          </p:cNvPr>
          <p:cNvSpPr/>
          <p:nvPr/>
        </p:nvSpPr>
        <p:spPr>
          <a:xfrm flipV="1">
            <a:off x="5180768" y="5066105"/>
            <a:ext cx="1010482" cy="6145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4729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BCCB530-C0DD-4A94-803D-DF11A17B6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TW"/>
              <a:t>2018/11/12</a:t>
            </a:r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EBC1224-CCE2-4A38-AA7E-ED34BBC15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altLang="zh-TW"/>
              <a:t>DSP Lab Audio Unit 1</a:t>
            </a:r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88C4DCB-2FF9-4827-A950-2208BB25F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588D7A-6B2F-4281-A8DD-454F0E842304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C4598C6-7825-4760-BB9F-1D1FDA6CDC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156" t="30749" r="64078" b="34207"/>
          <a:stretch/>
        </p:blipFill>
        <p:spPr>
          <a:xfrm>
            <a:off x="2041864" y="1127463"/>
            <a:ext cx="5584054" cy="4311383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B85800C3-4957-48C3-A4E5-35165CD43CB1}"/>
              </a:ext>
            </a:extLst>
          </p:cNvPr>
          <p:cNvSpPr/>
          <p:nvPr/>
        </p:nvSpPr>
        <p:spPr>
          <a:xfrm flipV="1">
            <a:off x="5609809" y="4975745"/>
            <a:ext cx="1010482" cy="6145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4425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訂 17">
      <a:majorFont>
        <a:latin typeface="Times New Roman"/>
        <a:ea typeface="標楷體"/>
        <a:cs typeface=""/>
      </a:majorFont>
      <a:minorFont>
        <a:latin typeface="Times New Roman"/>
        <a:ea typeface="標楷體"/>
        <a:cs typeface="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512</TotalTime>
  <Words>1046</Words>
  <Application>Microsoft Office PowerPoint</Application>
  <PresentationFormat>如螢幕大小 (4:3)</PresentationFormat>
  <Paragraphs>265</Paragraphs>
  <Slides>38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38</vt:i4>
      </vt:variant>
    </vt:vector>
  </HeadingPairs>
  <TitlesOfParts>
    <vt:vector size="47" baseType="lpstr">
      <vt:lpstr>Microsoft YaHei</vt:lpstr>
      <vt:lpstr>新細明體</vt:lpstr>
      <vt:lpstr>標楷體</vt:lpstr>
      <vt:lpstr>Arial</vt:lpstr>
      <vt:lpstr>Calibri</vt:lpstr>
      <vt:lpstr>Cambria Math</vt:lpstr>
      <vt:lpstr>Times New Roman</vt:lpstr>
      <vt:lpstr>Wingdings</vt:lpstr>
      <vt:lpstr>Office 佈景主題</vt:lpstr>
      <vt:lpstr>DSP Lab – Audio and Speech Part</vt:lpstr>
      <vt:lpstr>Outline</vt:lpstr>
      <vt:lpstr>PowerPoint 簡報</vt:lpstr>
      <vt:lpstr>Goal</vt:lpstr>
      <vt:lpstr>Preparation</vt:lpstr>
      <vt:lpstr>Packages Installation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Why Python</vt:lpstr>
      <vt:lpstr>Python Characteristic</vt:lpstr>
      <vt:lpstr>First step</vt:lpstr>
      <vt:lpstr>Some Tips(in spyder)</vt:lpstr>
      <vt:lpstr>Basic operations</vt:lpstr>
      <vt:lpstr>String</vt:lpstr>
      <vt:lpstr>Loop </vt:lpstr>
      <vt:lpstr>Loop </vt:lpstr>
      <vt:lpstr>How to use numpy</vt:lpstr>
      <vt:lpstr>PowerPoint 簡報</vt:lpstr>
      <vt:lpstr>Create Function</vt:lpstr>
      <vt:lpstr>Plot Wave</vt:lpstr>
      <vt:lpstr>Read csv</vt:lpstr>
      <vt:lpstr>Week1: Python Tutorial &amp; Energy-based Voice Activity Detection (VAD)</vt:lpstr>
      <vt:lpstr>PowerPoint 簡報</vt:lpstr>
      <vt:lpstr>PowerPoint 簡報</vt:lpstr>
      <vt:lpstr>Tips</vt:lpstr>
      <vt:lpstr>PowerPoint 簡報</vt:lpstr>
      <vt:lpstr>Demo in Lab</vt:lpstr>
      <vt:lpstr>Plot Start-End line</vt:lpstr>
      <vt:lpstr>Plot threshold lines example</vt:lpstr>
      <vt:lpstr>Demo</vt:lpstr>
      <vt:lpstr>Report Content Requirement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DSP Lab 11</dc:title>
  <dc:creator>Windows 使用者</dc:creator>
  <cp:lastModifiedBy>惶振 周</cp:lastModifiedBy>
  <cp:revision>230</cp:revision>
  <dcterms:created xsi:type="dcterms:W3CDTF">2017-10-22T20:15:18Z</dcterms:created>
  <dcterms:modified xsi:type="dcterms:W3CDTF">2018-10-31T04:06:22Z</dcterms:modified>
</cp:coreProperties>
</file>

<file path=docProps/thumbnail.jpeg>
</file>